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94"/>
  </p:normalViewPr>
  <p:slideViewPr>
    <p:cSldViewPr snapToGrid="0" snapToObjects="1" showGuides="1">
      <p:cViewPr>
        <p:scale>
          <a:sx n="80" d="100"/>
          <a:sy n="80" d="100"/>
        </p:scale>
        <p:origin x="-9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88629-8B55-4C49-AE9C-35449B3A3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59B7E-94BF-5C40-A402-47300F725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59275"/>
            <a:ext cx="9337638" cy="1559858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32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3536-2625-8C49-9E33-4272D5B0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C7ECD-A1CA-4542-821B-62A25A029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F14F8-5DD7-3E4A-9CA7-F79A67A5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C336C-3073-DF41-8924-B155FE3B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A7139-4C3F-4D40-AB48-967D6813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BE9E4-FC5E-9640-A897-ACCAAE12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53DA-FD95-054D-934C-1196DFF3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862C3-75B1-AC4F-8F94-16B69AB4F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428D-2A61-834E-80D4-B0032656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5440-6BD5-6346-9986-A0EA6E36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81EB-FECA-9144-9D27-2A441B2B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45DAC-4C30-8946-B841-996445195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5BB79-2E2F-0145-B4EF-DBA3665D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F850-64B9-F240-8CEE-5E914CB8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74ED-DDF3-1543-B751-57ECC845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406C0-69CE-7649-9DEC-DA8F3B37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D678-1595-D340-B73F-6B2EFD5D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2100-978F-214A-959E-EE1319F8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7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7BC4CD-C599-1B4D-B1C6-2DFCD8AA3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80FD-AE2D-D54F-A0F2-90292F73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5310"/>
            <a:ext cx="12192000" cy="1716065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B930A-FBDA-9F4A-81B6-E172E5B56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BD678-1595-D340-B73F-6B2EFD5D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96" y="365125"/>
            <a:ext cx="8660704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2100-978F-214A-959E-EE1319F8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6" y="1825625"/>
            <a:ext cx="8660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00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F5E5-878B-7B45-B450-C3F4B3CC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6A06-2A1E-8B43-9F4A-835B23FCA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96DFF-048C-4F4C-8E03-A2F924C49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13C68-583B-FE49-B4EA-AE998FED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5297B-0F88-6E41-BABB-3BD8C677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7A6FD-5086-5D4F-BABE-906AB746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CEAC-572F-5844-8B96-129897EB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7DA8C-F84C-1547-9075-033AE8072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837DA-9E87-B240-B653-0BC838113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4CCEB-48AD-AC48-96B2-6C09692B6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6BFFD-5DBA-8A49-88B2-298F3F5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7EE90-437B-DE4A-BEB2-E9672C1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0165F-C6F0-494A-ABED-B7E4DFC4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F7982-479D-B941-848B-380260CE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D7E6-BB69-EB47-BA0A-6FDDE40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E8AC3-F7B2-9F45-A82F-90A72E6C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10989-2FA4-FF4D-9DE2-42174DC2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25075-8556-B942-8BE7-2BCA45A3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1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811E1-9E90-0048-958E-A5887DAB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8F55D-E619-B348-B994-AFAFC91B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10F52-91DC-FA47-AA50-A493ECF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9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F723-04EF-A447-975A-3F54BF1A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BA06-3750-3949-ABC3-B475AC60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AFD32-DDF7-DA40-A359-15BAE07F4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5D0CB-0098-394D-8D01-7CF3F585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3ACC5-E3A5-214E-ADE3-EC9AB47F145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FA1E9-63A8-524E-BD31-B6633940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B50D0-0BA3-4F41-B166-C26CB4E4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BF7AA-4B70-8944-899F-F1F6A4140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AB92A1-0DF0-CB47-BBC5-F7B1C6BA7F2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10D97-0EDF-214F-ACFD-BF940524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67D89-4FF3-5B43-A151-7F200854E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53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D12D3E-DDCB-4CCC-A2D3-377DE1C57658}"/>
              </a:ext>
            </a:extLst>
          </p:cNvPr>
          <p:cNvSpPr/>
          <p:nvPr/>
        </p:nvSpPr>
        <p:spPr>
          <a:xfrm>
            <a:off x="171450" y="4295775"/>
            <a:ext cx="2762250" cy="235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08B10-2846-594A-9DDE-FE621DD69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529" y="4959275"/>
            <a:ext cx="6239109" cy="1559858"/>
          </a:xfrm>
        </p:spPr>
        <p:txBody>
          <a:bodyPr/>
          <a:lstStyle/>
          <a:p>
            <a:pPr algn="l"/>
            <a:r>
              <a:rPr lang="lv-LV" dirty="0"/>
              <a:t>Testi</a:t>
            </a:r>
            <a:r>
              <a:rPr lang="en-US" dirty="0"/>
              <a:t> </a:t>
            </a:r>
            <a:r>
              <a:rPr lang="lv-LV" dirty="0" smtClean="0"/>
              <a:t>un sertifikācija</a:t>
            </a:r>
            <a:endParaRPr lang="en-US" dirty="0"/>
          </a:p>
        </p:txBody>
      </p:sp>
      <p:pic>
        <p:nvPicPr>
          <p:cNvPr id="3" name="Picture 2" descr="Znalezione obrazy dla zapytania: nsf">
            <a:extLst>
              <a:ext uri="{FF2B5EF4-FFF2-40B4-BE49-F238E27FC236}">
                <a16:creationId xmlns:a16="http://schemas.microsoft.com/office/drawing/2014/main" id="{352F6CD8-C431-4903-8CBD-4F58FCEB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1" y="4364915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id="{58C7D817-1C8D-48DC-BAA1-A75C87AFD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20911" r="7944" b="21888"/>
          <a:stretch/>
        </p:blipFill>
        <p:spPr>
          <a:xfrm>
            <a:off x="401644" y="5739204"/>
            <a:ext cx="2223445" cy="914400"/>
          </a:xfrm>
          <a:prstGeom prst="rect">
            <a:avLst/>
          </a:prstGeom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id="{D2529055-74BD-4866-8CCB-6FCB2B7B8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2" y="436491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9956-BCF4-4CD2-B09C-2B56F7C6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BL61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E545E4-D489-4AED-AC96-23C91B114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108226"/>
              </p:ext>
            </p:extLst>
          </p:nvPr>
        </p:nvGraphicFramePr>
        <p:xfrm>
          <a:off x="838200" y="1825625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2507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25753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6168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507876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93250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en-US" b="0" dirty="0" err="1" smtClean="0">
                          <a:solidFill>
                            <a:schemeClr val="accent5"/>
                          </a:solidFill>
                        </a:rPr>
                        <a:t>Adh</a:t>
                      </a:r>
                      <a:r>
                        <a:rPr lang="lv-LV" b="0" dirty="0" smtClean="0">
                          <a:solidFill>
                            <a:schemeClr val="accent5"/>
                          </a:solidFill>
                        </a:rPr>
                        <a:t>ēzija</a:t>
                      </a:r>
                      <a:endParaRPr lang="en-US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ISO 2409</a:t>
                      </a:r>
                    </a:p>
                  </a:txBody>
                  <a:tcPr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v-LV" b="0" dirty="0" smtClean="0">
                          <a:solidFill>
                            <a:schemeClr val="accent5"/>
                          </a:solidFill>
                        </a:rPr>
                        <a:t>Līmenis</a:t>
                      </a:r>
                      <a:r>
                        <a:rPr lang="en-US" b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0 </a:t>
                      </a:r>
                    </a:p>
                  </a:txBody>
                  <a:tcPr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b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accent5"/>
                          </a:solidFill>
                        </a:rPr>
                        <a:t>L</a:t>
                      </a:r>
                      <a:r>
                        <a:rPr lang="lv-LV" b="0" dirty="0" smtClean="0">
                          <a:solidFill>
                            <a:schemeClr val="accent5"/>
                          </a:solidFill>
                        </a:rPr>
                        <a:t>īmenis</a:t>
                      </a:r>
                      <a:r>
                        <a:rPr lang="en-US" b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0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0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9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Stiepšanas spēja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ISO 1520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min. 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Nav plaisu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64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Liekšanās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ISO 1519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ma</a:t>
                      </a:r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ks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.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Nav</a:t>
                      </a:r>
                      <a:r>
                        <a:rPr lang="lv-LV" baseline="0" dirty="0" smtClean="0">
                          <a:solidFill>
                            <a:schemeClr val="accent5"/>
                          </a:solidFill>
                        </a:rPr>
                        <a:t> plaisu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4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Abr</a:t>
                      </a:r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āzija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ASTM D2794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Nav</a:t>
                      </a:r>
                      <a:r>
                        <a:rPr lang="lv-LV" baseline="0" dirty="0" smtClean="0">
                          <a:solidFill>
                            <a:schemeClr val="accent5"/>
                          </a:solidFill>
                        </a:rPr>
                        <a:t> plaisu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0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Cietība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ISO 2815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min.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accent5"/>
                          </a:solidFill>
                        </a:rPr>
                        <a:t>Nav</a:t>
                      </a:r>
                      <a:r>
                        <a:rPr lang="lv-LV" baseline="0" dirty="0" smtClean="0">
                          <a:solidFill>
                            <a:schemeClr val="accent5"/>
                          </a:solidFill>
                        </a:rPr>
                        <a:t> izmērāma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895243"/>
                  </a:ext>
                </a:extLst>
              </a:tr>
            </a:tbl>
          </a:graphicData>
        </a:graphic>
      </p:graphicFrame>
      <p:sp>
        <p:nvSpPr>
          <p:cNvPr id="5" name="Cross 4">
            <a:extLst>
              <a:ext uri="{FF2B5EF4-FFF2-40B4-BE49-F238E27FC236}">
                <a16:creationId xmlns:a16="http://schemas.microsoft.com/office/drawing/2014/main" id="{CE5E2D48-4D27-439F-A8F8-D0E5848A826C}"/>
              </a:ext>
            </a:extLst>
          </p:cNvPr>
          <p:cNvSpPr/>
          <p:nvPr/>
        </p:nvSpPr>
        <p:spPr>
          <a:xfrm>
            <a:off x="10191751" y="1943100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0047CCE-1AAC-4306-AFA5-03EDCC8A8FC6}"/>
              </a:ext>
            </a:extLst>
          </p:cNvPr>
          <p:cNvSpPr/>
          <p:nvPr/>
        </p:nvSpPr>
        <p:spPr>
          <a:xfrm>
            <a:off x="10191751" y="2570163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9AE6B768-0AF8-4F30-BC9E-5102CD4E4D9F}"/>
              </a:ext>
            </a:extLst>
          </p:cNvPr>
          <p:cNvSpPr/>
          <p:nvPr/>
        </p:nvSpPr>
        <p:spPr>
          <a:xfrm>
            <a:off x="10191751" y="3197225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C46C5D88-E8A2-4127-9120-F6AF882E9A2C}"/>
              </a:ext>
            </a:extLst>
          </p:cNvPr>
          <p:cNvSpPr/>
          <p:nvPr/>
        </p:nvSpPr>
        <p:spPr>
          <a:xfrm>
            <a:off x="10191751" y="3863975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4A8FB7FC-7116-4705-B22B-E0CE8329C70A}"/>
              </a:ext>
            </a:extLst>
          </p:cNvPr>
          <p:cNvSpPr/>
          <p:nvPr/>
        </p:nvSpPr>
        <p:spPr>
          <a:xfrm>
            <a:off x="10191751" y="4530725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30B-01F0-704F-819D-A0E133AA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Shield 61</a:t>
            </a:r>
          </a:p>
        </p:txBody>
      </p:sp>
    </p:spTree>
    <p:extLst>
      <p:ext uri="{BB962C8B-B14F-4D97-AF65-F5344CB8AC3E}">
        <p14:creationId xmlns:p14="http://schemas.microsoft.com/office/powerpoint/2010/main" val="10776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B66D-113D-43B9-8864-09155B81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Elite Shield 61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60A3D9-6F86-4589-A44D-88F53F1FD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270352"/>
              </p:ext>
            </p:extLst>
          </p:nvPr>
        </p:nvGraphicFramePr>
        <p:xfrm>
          <a:off x="493294" y="2606993"/>
          <a:ext cx="5717005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3">
                  <a:extLst>
                    <a:ext uri="{9D8B030D-6E8A-4147-A177-3AD203B41FA5}">
                      <a16:colId xmlns:a16="http://schemas.microsoft.com/office/drawing/2014/main" val="1770611200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3985491264"/>
                    </a:ext>
                  </a:extLst>
                </a:gridCol>
                <a:gridCol w="1686425">
                  <a:extLst>
                    <a:ext uri="{9D8B030D-6E8A-4147-A177-3AD203B41FA5}">
                      <a16:colId xmlns:a16="http://schemas.microsoft.com/office/drawing/2014/main" val="397375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POLY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7952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T</a:t>
                      </a:r>
                      <a:r>
                        <a:rPr lang="lv-LV" sz="1200" b="1" dirty="0" smtClean="0"/>
                        <a:t>ipiskās</a:t>
                      </a:r>
                      <a:r>
                        <a:rPr lang="lv-LV" sz="1200" b="1" baseline="0" dirty="0" smtClean="0"/>
                        <a:t> īpašības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/>
                        <a:t>Brookfield</a:t>
                      </a:r>
                      <a:r>
                        <a:rPr lang="en-US" sz="1200" dirty="0"/>
                        <a:t> </a:t>
                      </a:r>
                      <a:r>
                        <a:rPr lang="lv-LV" sz="1200" dirty="0" smtClean="0"/>
                        <a:t>visk.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@78º F, 20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600 cps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1000 </a:t>
                      </a:r>
                      <a:r>
                        <a:rPr lang="en-US" sz="1200" dirty="0"/>
                        <a:t>cps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Svars</a:t>
                      </a:r>
                      <a:r>
                        <a:rPr lang="lv-LV" sz="1200" baseline="0" dirty="0" smtClean="0"/>
                        <a:t> uz </a:t>
                      </a:r>
                      <a:r>
                        <a:rPr lang="lv-LV" sz="1200" dirty="0" smtClean="0"/>
                        <a:t>galonu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42 </a:t>
                      </a:r>
                      <a:r>
                        <a:rPr lang="en-US" sz="1200" dirty="0" err="1" smtClean="0"/>
                        <a:t>lb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42 </a:t>
                      </a:r>
                      <a:r>
                        <a:rPr lang="en-US" sz="1200" dirty="0" err="1" smtClean="0"/>
                        <a:t>lb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Krāsa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Skaidri</a:t>
                      </a:r>
                      <a:r>
                        <a:rPr lang="lv-LV" sz="1200" baseline="0" dirty="0" smtClean="0"/>
                        <a:t> dzeltena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Melna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3518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lv-LV" sz="1200" b="1" dirty="0" smtClean="0"/>
                        <a:t>Standarta</a:t>
                      </a:r>
                      <a:r>
                        <a:rPr lang="lv-LV" sz="1200" b="1" baseline="0" dirty="0" smtClean="0"/>
                        <a:t> apstrādes dati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8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Maisījuma</a:t>
                      </a:r>
                      <a:r>
                        <a:rPr lang="lv-LV" sz="1200" baseline="0" dirty="0" smtClean="0"/>
                        <a:t> attiecība</a:t>
                      </a:r>
                      <a:r>
                        <a:rPr lang="en-US" sz="1200" dirty="0" smtClean="0"/>
                        <a:t> (</a:t>
                      </a:r>
                      <a:r>
                        <a:rPr lang="lv-LV" sz="1200" dirty="0" smtClean="0"/>
                        <a:t>daļas pēc tilpuma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1:1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0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</a:t>
                      </a:r>
                      <a:r>
                        <a:rPr lang="lv-LV" sz="1200" dirty="0" smtClean="0"/>
                        <a:t>iegru</a:t>
                      </a:r>
                      <a:r>
                        <a:rPr lang="lv-LV" sz="1200" baseline="0" dirty="0" smtClean="0"/>
                        <a:t> sarecēšanas laiks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  <a:r>
                        <a:rPr lang="lv-LV" sz="1200" dirty="0" smtClean="0"/>
                        <a:t>sekundes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3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Sauss</a:t>
                      </a:r>
                      <a:r>
                        <a:rPr lang="lv-LV" sz="1200" baseline="0" dirty="0" smtClean="0"/>
                        <a:t> pieskaroties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Pēc 8 sekundēm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Galīgas sacietēšanas</a:t>
                      </a:r>
                      <a:r>
                        <a:rPr lang="lv-LV" sz="1200" baseline="0" dirty="0" smtClean="0"/>
                        <a:t> laiks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 </a:t>
                      </a:r>
                      <a:r>
                        <a:rPr lang="lv-LV" sz="1200" dirty="0" smtClean="0"/>
                        <a:t>stundas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91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0CD7A5-9F94-4886-BF6F-8EAE0ACDB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37674"/>
              </p:ext>
            </p:extLst>
          </p:nvPr>
        </p:nvGraphicFramePr>
        <p:xfrm>
          <a:off x="6286501" y="2597468"/>
          <a:ext cx="576262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741">
                  <a:extLst>
                    <a:ext uri="{9D8B030D-6E8A-4147-A177-3AD203B41FA5}">
                      <a16:colId xmlns:a16="http://schemas.microsoft.com/office/drawing/2014/main" val="1770611200"/>
                    </a:ext>
                  </a:extLst>
                </a:gridCol>
                <a:gridCol w="1564105">
                  <a:extLst>
                    <a:ext uri="{9D8B030D-6E8A-4147-A177-3AD203B41FA5}">
                      <a16:colId xmlns:a16="http://schemas.microsoft.com/office/drawing/2014/main" val="1925344575"/>
                    </a:ext>
                  </a:extLst>
                </a:gridCol>
                <a:gridCol w="1629778">
                  <a:extLst>
                    <a:ext uri="{9D8B030D-6E8A-4147-A177-3AD203B41FA5}">
                      <a16:colId xmlns:a16="http://schemas.microsoft.com/office/drawing/2014/main" val="70316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POLY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7952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T</a:t>
                      </a:r>
                      <a:r>
                        <a:rPr lang="lv-LV" sz="1200" b="1" dirty="0" smtClean="0"/>
                        <a:t>ipiskās</a:t>
                      </a:r>
                      <a:r>
                        <a:rPr lang="lv-LV" sz="1200" b="1" baseline="0" dirty="0" smtClean="0"/>
                        <a:t> apstrādes īpašības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Krāsa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</a:t>
                      </a:r>
                      <a:r>
                        <a:rPr lang="lv-LV" sz="1200" dirty="0" smtClean="0"/>
                        <a:t>itrāla</a:t>
                      </a:r>
                      <a:r>
                        <a:rPr lang="lv-LV" sz="1200" baseline="0" dirty="0" smtClean="0"/>
                        <a:t> vai melna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Durome</a:t>
                      </a:r>
                      <a:r>
                        <a:rPr lang="lv-LV" sz="1200" dirty="0" smtClean="0"/>
                        <a:t>trs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D2240)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 Shore 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Stiepes izturība </a:t>
                      </a:r>
                      <a:r>
                        <a:rPr lang="en-US" sz="1200" dirty="0" smtClean="0"/>
                        <a:t>(ASTM </a:t>
                      </a:r>
                      <a:r>
                        <a:rPr lang="en-US" sz="1200" dirty="0"/>
                        <a:t>D412)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3700 </a:t>
                      </a:r>
                      <a:r>
                        <a:rPr lang="en-US" sz="1200" dirty="0"/>
                        <a:t>psi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3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Stiepes</a:t>
                      </a:r>
                      <a:r>
                        <a:rPr lang="lv-LV" sz="1200" baseline="0" dirty="0" smtClean="0"/>
                        <a:t> deformācija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D5034)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7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C šablona izturība pret pārrāvumiem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D624)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600 </a:t>
                      </a:r>
                      <a:r>
                        <a:rPr lang="en-US" sz="1200" dirty="0" err="1"/>
                        <a:t>pli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2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Izturība pret abrāziju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D624)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39</a:t>
                      </a:r>
                      <a:r>
                        <a:rPr lang="en-US" sz="1200" dirty="0"/>
                        <a:t>% </a:t>
                      </a:r>
                      <a:r>
                        <a:rPr lang="lv-LV" sz="1200" dirty="0" smtClean="0"/>
                        <a:t>zudums uz</a:t>
                      </a:r>
                      <a:r>
                        <a:rPr lang="en-US" sz="1200" dirty="0" smtClean="0"/>
                        <a:t> 1000 </a:t>
                      </a:r>
                      <a:r>
                        <a:rPr lang="lv-LV" sz="1200" dirty="0" smtClean="0"/>
                        <a:t>cikliem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94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9A0FD1-6704-49F4-8468-6D59EFFA9F18}"/>
              </a:ext>
            </a:extLst>
          </p:cNvPr>
          <p:cNvSpPr txBox="1"/>
          <p:nvPr/>
        </p:nvSpPr>
        <p:spPr>
          <a:xfrm>
            <a:off x="543178" y="1120140"/>
            <a:ext cx="11206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Elite Shield 61 </a:t>
            </a:r>
            <a:r>
              <a:rPr lang="en-US" dirty="0" err="1"/>
              <a:t>ir</a:t>
            </a:r>
            <a:r>
              <a:rPr lang="en-US" dirty="0"/>
              <a:t> 100% </a:t>
            </a:r>
            <a:r>
              <a:rPr lang="en-US" dirty="0" err="1"/>
              <a:t>ciets</a:t>
            </a:r>
            <a:r>
              <a:rPr lang="en-US" dirty="0"/>
              <a:t>, </a:t>
            </a:r>
            <a:r>
              <a:rPr lang="lv-LV" dirty="0" smtClean="0"/>
              <a:t>gaistošus organiskos</a:t>
            </a:r>
            <a:r>
              <a:rPr lang="lv-LV" b="1" dirty="0" smtClean="0"/>
              <a:t> </a:t>
            </a:r>
            <a:r>
              <a:rPr lang="lv-LV" dirty="0" smtClean="0"/>
              <a:t>savienojumus</a:t>
            </a:r>
            <a:r>
              <a:rPr lang="lv-LV" b="1" dirty="0" smtClean="0"/>
              <a:t> (</a:t>
            </a:r>
            <a:r>
              <a:rPr lang="en-US" dirty="0" err="1" smtClean="0"/>
              <a:t>GOS</a:t>
            </a:r>
            <a:r>
              <a:rPr lang="lv-LV" dirty="0" smtClean="0"/>
              <a:t>) nesaturošs</a:t>
            </a:r>
            <a:r>
              <a:rPr lang="en-US" dirty="0" smtClean="0"/>
              <a:t>, </a:t>
            </a:r>
            <a:r>
              <a:rPr lang="en-US" dirty="0" err="1"/>
              <a:t>ātri</a:t>
            </a:r>
            <a:r>
              <a:rPr lang="en-US" dirty="0"/>
              <a:t> </a:t>
            </a:r>
            <a:r>
              <a:rPr lang="en-US" dirty="0" err="1" smtClean="0"/>
              <a:t>sacietējošs</a:t>
            </a:r>
            <a:r>
              <a:rPr lang="lv-LV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tīr</a:t>
            </a:r>
            <a:r>
              <a:rPr lang="lv-LV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poliure</a:t>
            </a:r>
            <a:r>
              <a:rPr lang="lv-LV" dirty="0" smtClean="0"/>
              <a:t>tāna</a:t>
            </a:r>
            <a:r>
              <a:rPr lang="en-US" dirty="0" smtClean="0"/>
              <a:t> </a:t>
            </a:r>
            <a:r>
              <a:rPr lang="en-US" dirty="0" err="1" smtClean="0"/>
              <a:t>pārklājums</a:t>
            </a:r>
            <a:r>
              <a:rPr lang="lv-LV" dirty="0" smtClean="0"/>
              <a:t> ar</a:t>
            </a:r>
            <a:r>
              <a:rPr lang="en-US" dirty="0" smtClean="0"/>
              <a:t> </a:t>
            </a:r>
            <a:r>
              <a:rPr lang="en-US" dirty="0" err="1" smtClean="0"/>
              <a:t>nevainojam</a:t>
            </a:r>
            <a:r>
              <a:rPr lang="lv-LV" dirty="0" smtClean="0"/>
              <a:t>ām</a:t>
            </a:r>
            <a:r>
              <a:rPr lang="en-US" dirty="0" smtClean="0"/>
              <a:t> </a:t>
            </a:r>
            <a:r>
              <a:rPr lang="en-US" dirty="0" err="1" smtClean="0"/>
              <a:t>fizikāl</a:t>
            </a:r>
            <a:r>
              <a:rPr lang="lv-LV" dirty="0" smtClean="0"/>
              <a:t>aj</a:t>
            </a:r>
            <a:r>
              <a:rPr lang="en-US" dirty="0" smtClean="0"/>
              <a:t>ā</a:t>
            </a:r>
            <a:r>
              <a:rPr lang="lv-LV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īpašīb</a:t>
            </a:r>
            <a:r>
              <a:rPr lang="lv-LV" dirty="0" smtClean="0"/>
              <a:t>ām</a:t>
            </a:r>
            <a:r>
              <a:rPr lang="en-US" dirty="0" smtClean="0"/>
              <a:t>. </a:t>
            </a:r>
            <a:r>
              <a:rPr lang="lv-LV" dirty="0" smtClean="0"/>
              <a:t>Šis </a:t>
            </a:r>
            <a:r>
              <a:rPr lang="lv-LV" dirty="0"/>
              <a:t>izcilais izsmidzināmais </a:t>
            </a:r>
            <a:r>
              <a:rPr lang="lv-LV" dirty="0" smtClean="0"/>
              <a:t>elastomērs, kas  paredzēts </a:t>
            </a:r>
            <a:r>
              <a:rPr lang="lv-LV" dirty="0"/>
              <a:t>lietošanai kopā ar </a:t>
            </a:r>
            <a:r>
              <a:rPr lang="lv-LV" dirty="0" smtClean="0"/>
              <a:t>dzeramā ūdens risinājumiem, nodrošina </a:t>
            </a:r>
            <a:r>
              <a:rPr lang="lv-LV" dirty="0"/>
              <a:t>izcilu aizsardzību un </a:t>
            </a:r>
            <a:r>
              <a:rPr lang="lv-LV" dirty="0" smtClean="0"/>
              <a:t>izturību un </a:t>
            </a:r>
            <a:r>
              <a:rPr lang="lv-LV" dirty="0"/>
              <a:t>vienlaikus ir drošs </a:t>
            </a:r>
            <a:r>
              <a:rPr lang="lv-LV" dirty="0" smtClean="0"/>
              <a:t>lietošanai dzeramā ūdens </a:t>
            </a:r>
            <a:r>
              <a:rPr lang="lv-LV" dirty="0"/>
              <a:t>tvertnēs, kuru tilpums pārsniedz 1000 galonus, un cauruļvados, </a:t>
            </a:r>
            <a:r>
              <a:rPr lang="lv-LV" dirty="0" smtClean="0"/>
              <a:t>kuru </a:t>
            </a:r>
            <a:r>
              <a:rPr lang="lv-LV" dirty="0"/>
              <a:t>caurules diametrs ir lielāks par </a:t>
            </a:r>
            <a:r>
              <a:rPr lang="lv-LV" dirty="0" smtClean="0"/>
              <a:t>12,7 cm (5 collām).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8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A40-E5DE-4B54-9788-8888430D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Shield 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70DC-1B26-43CD-B3C5-C049CDBF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16049"/>
            <a:ext cx="11325225" cy="52990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1800" b="1" u="sng" dirty="0">
                <a:solidFill>
                  <a:srgbClr val="6D6F71"/>
                </a:solidFill>
                <a:ea typeface="Calibri" panose="020F0502020204030204" pitchFamily="34" charset="0"/>
              </a:rPr>
              <a:t>TUV DIN EN  71-3:2019 </a:t>
            </a:r>
            <a:r>
              <a:rPr lang="pl-PL" sz="1800" b="1" u="sng" dirty="0">
                <a:solidFill>
                  <a:srgbClr val="000000"/>
                </a:solidFill>
                <a:ea typeface="Calibri" panose="020F0502020204030204" pitchFamily="34" charset="0"/>
              </a:rPr>
              <a:t>– </a:t>
            </a:r>
            <a:r>
              <a:rPr lang="lv-LV" sz="1800" b="1" u="sng" cap="all" dirty="0">
                <a:solidFill>
                  <a:srgbClr val="666666"/>
                </a:solidFill>
                <a:ea typeface="Calibri" panose="020F0502020204030204" pitchFamily="34" charset="0"/>
              </a:rPr>
              <a:t>SASKAŅOTAIS ROTAĻLIETU DROŠUMA STANDARTS</a:t>
            </a:r>
            <a:r>
              <a:rPr lang="pl-PL" sz="1800" b="1" u="sng" cap="all" dirty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  <a:r>
              <a:rPr lang="pl-PL" sz="1800" b="1" cap="all" dirty="0">
                <a:solidFill>
                  <a:srgbClr val="666666"/>
                </a:solidFill>
                <a:ea typeface="Calibri" panose="020F0502020204030204" pitchFamily="34" charset="0"/>
              </a:rPr>
              <a:t>– </a:t>
            </a:r>
            <a:r>
              <a:rPr lang="lv-LV" sz="1800" b="1" cap="all" dirty="0">
                <a:solidFill>
                  <a:srgbClr val="FF0000"/>
                </a:solidFill>
                <a:ea typeface="Calibri" panose="020F0502020204030204" pitchFamily="34" charset="0"/>
              </a:rPr>
              <a:t>ATBILST</a:t>
            </a:r>
            <a:r>
              <a:rPr lang="en-US" b="1" cap="all" dirty="0">
                <a:solidFill>
                  <a:srgbClr val="FF0000"/>
                </a:solidFill>
                <a:ea typeface="Calibri" panose="020F0502020204030204" pitchFamily="34" charset="0"/>
              </a:rPr>
              <a:t/>
            </a:r>
            <a:br>
              <a:rPr lang="en-US" b="1" cap="all" dirty="0">
                <a:solidFill>
                  <a:srgbClr val="FF0000"/>
                </a:solidFill>
                <a:ea typeface="Calibri" panose="020F0502020204030204" pitchFamily="34" charset="0"/>
              </a:rPr>
            </a:b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likumīgie robežlielumi attiecībā uz elementu migrāciju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saskaņā ar Direktīvu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 2009/48/E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K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, Dire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ktīvu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 (E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) 2017/738 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un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 Dire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ktīvu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 (E</a:t>
            </a:r>
            <a:r>
              <a:rPr lang="lv-LV" sz="1600" i="1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) 2018/725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en-US" sz="1600" i="1" dirty="0">
                <a:solidFill>
                  <a:srgbClr val="000000"/>
                </a:solidFill>
                <a:ea typeface="Calibri" panose="020F0502020204030204" pitchFamily="34" charset="0"/>
              </a:rPr>
              <a:t/>
            </a:r>
            <a:br>
              <a:rPr lang="en-US" sz="1600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Šajā dokumentā noteiktas prasības un testēšanas metodes attiecībā uz tādu smago metālu un toksisku elementu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migrāciju </a:t>
            </a: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kā alumīnijs, antimons, arsēns, bārijs, bors, kadmijs, hroms (III), hroms (VI), kobalts, varš, svins, mangāns, dzīvsudrabs, niķelis, selēns, stroncijs, alva, organiskā alva un cinks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.</a:t>
            </a:r>
            <a:endParaRPr lang="pl-PL" sz="16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r>
              <a:rPr lang="pl-PL" sz="1800" b="1" u="sng" dirty="0">
                <a:solidFill>
                  <a:schemeClr val="accent5"/>
                </a:solidFill>
              </a:rPr>
              <a:t>NSF/ANSI 61 </a:t>
            </a:r>
            <a:r>
              <a:rPr lang="pl-PL" sz="1800" b="1" u="sng" dirty="0">
                <a:solidFill>
                  <a:srgbClr val="000000"/>
                </a:solidFill>
                <a:ea typeface="Calibri" panose="020F0502020204030204" pitchFamily="34" charset="0"/>
              </a:rPr>
              <a:t>–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lv-LV" sz="1800" b="1" u="sng" dirty="0" smtClean="0">
                <a:solidFill>
                  <a:schemeClr val="accent5"/>
                </a:solidFill>
              </a:rPr>
              <a:t>Dzeramā ūdens sistēmas sastāvdaļas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pl-PL" sz="1800" b="1" u="sng" cap="all" dirty="0">
                <a:solidFill>
                  <a:srgbClr val="666666"/>
                </a:solidFill>
                <a:ea typeface="Calibri" panose="020F0502020204030204" pitchFamily="34" charset="0"/>
              </a:rPr>
              <a:t>–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lv-LV" sz="1800" b="1" u="sng" dirty="0" smtClean="0">
                <a:solidFill>
                  <a:schemeClr val="accent5"/>
                </a:solidFill>
              </a:rPr>
              <a:t>ietekme uz veselību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pl-PL" sz="1800" b="1" dirty="0"/>
              <a:t>– </a:t>
            </a:r>
            <a:r>
              <a:rPr lang="lv-LV" sz="1800" b="1" dirty="0" smtClean="0">
                <a:solidFill>
                  <a:srgbClr val="FF0000"/>
                </a:solidFill>
              </a:rPr>
              <a:t>ATBILST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pl-PL" sz="1600" dirty="0"/>
              <a:t>NSF/ANSI </a:t>
            </a:r>
            <a:r>
              <a:rPr lang="pl-PL" sz="1600" dirty="0" smtClean="0"/>
              <a:t>61</a:t>
            </a:r>
            <a:r>
              <a:rPr lang="lv-LV" sz="1600" dirty="0" smtClean="0"/>
              <a:t>. </a:t>
            </a:r>
            <a:r>
              <a:rPr lang="lv-LV" sz="1600" dirty="0" smtClean="0"/>
              <a:t>standarts</a:t>
            </a:r>
            <a:r>
              <a:rPr lang="pl-PL" sz="1600" dirty="0" smtClean="0"/>
              <a:t> </a:t>
            </a:r>
            <a:r>
              <a:rPr lang="pl-PL" sz="1600" dirty="0"/>
              <a:t>(NSF-61) </a:t>
            </a:r>
            <a:r>
              <a:rPr lang="pl-PL" sz="1600" dirty="0"/>
              <a:t>ir standartu kopums, kas attiecas uz ūdens attīrīšanu un nosaka stingras prasības tādu iekārtu kontrolei, kuras nonāk saskarē vai nu ar dzeramo ūdeni, vai ar produktiem, kas atbalsta dzeramā ūdens ražošanu.</a:t>
            </a:r>
            <a:endParaRPr lang="pl-PL" sz="1600" dirty="0"/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/>
            </a:r>
            <a:br>
              <a:rPr lang="en-US" sz="1900" b="1" dirty="0">
                <a:solidFill>
                  <a:srgbClr val="FF0000"/>
                </a:solidFill>
              </a:rPr>
            </a:br>
            <a:r>
              <a:rPr lang="lv-LV" sz="1900" dirty="0" smtClean="0"/>
              <a:t>Šis </a:t>
            </a:r>
            <a:r>
              <a:rPr lang="lv-LV" sz="1900" dirty="0"/>
              <a:t>konkrētais standarts nosaka minimālās prasības attiecībā </a:t>
            </a:r>
            <a:r>
              <a:rPr lang="lv-LV" sz="1900" dirty="0" smtClean="0"/>
              <a:t>uz tādu ķīmisko piesārņotāju </a:t>
            </a:r>
            <a:r>
              <a:rPr lang="lv-LV" sz="1900" dirty="0"/>
              <a:t>un </a:t>
            </a:r>
            <a:r>
              <a:rPr lang="lv-LV" sz="1900" dirty="0" smtClean="0"/>
              <a:t>piemaisījumu ietekmi </a:t>
            </a:r>
            <a:r>
              <a:rPr lang="lv-LV" sz="1900" dirty="0"/>
              <a:t>uz </a:t>
            </a:r>
            <a:r>
              <a:rPr lang="lv-LV" sz="1900" dirty="0" smtClean="0"/>
              <a:t>veselību, kuri </a:t>
            </a:r>
            <a:r>
              <a:rPr lang="lv-LV" sz="1900" dirty="0"/>
              <a:t>netieši </a:t>
            </a:r>
            <a:r>
              <a:rPr lang="lv-LV" sz="1900" dirty="0" smtClean="0"/>
              <a:t>piemaisās </a:t>
            </a:r>
            <a:r>
              <a:rPr lang="lv-LV" sz="1900" dirty="0"/>
              <a:t>dzeramajam ūdenim no dzeramā ūdens sistēmās izmantotajiem produktiem, sastāvdaļām un </a:t>
            </a:r>
            <a:r>
              <a:rPr lang="lv-LV" sz="1900" dirty="0" smtClean="0"/>
              <a:t>materiāliem</a:t>
            </a:r>
            <a:r>
              <a:rPr lang="en-US" sz="1900" dirty="0" smtClean="0"/>
              <a:t>.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 </a:t>
            </a:r>
            <a:r>
              <a:rPr lang="lv-LV" sz="1900" dirty="0"/>
              <a:t>Vienkāršāk sakot, standarts apliecina, ka ķīmiskās vielas un materiāli, kas izmantoti dzeramā ūdens </a:t>
            </a:r>
            <a:r>
              <a:rPr lang="lv-LV" sz="1900" dirty="0" smtClean="0"/>
              <a:t>ražošanā, </a:t>
            </a:r>
            <a:r>
              <a:rPr lang="lv-LV" sz="1900" dirty="0"/>
              <a:t>ir </a:t>
            </a:r>
            <a:r>
              <a:rPr lang="lv-LV" sz="1900" dirty="0" smtClean="0"/>
              <a:t>droši </a:t>
            </a:r>
            <a:r>
              <a:rPr lang="lv-LV" sz="1900" dirty="0"/>
              <a:t>un neradīs negatīvu ietekmi uz </a:t>
            </a:r>
            <a:r>
              <a:rPr lang="lv-LV" sz="1900" dirty="0" smtClean="0"/>
              <a:t>veselību</a:t>
            </a:r>
            <a:r>
              <a:rPr lang="en-US" sz="1900" dirty="0" smtClean="0"/>
              <a:t>. </a:t>
            </a:r>
            <a:r>
              <a:rPr lang="lv-LV" sz="1900" dirty="0"/>
              <a:t>Tas nodrošina, ka procesa sastāvdaļas nepievienos piesārņotājus, kas radīs veselības </a:t>
            </a:r>
            <a:r>
              <a:rPr lang="lv-LV" sz="1900" dirty="0" smtClean="0"/>
              <a:t>apdraudējumu vai </a:t>
            </a:r>
            <a:r>
              <a:rPr lang="lv-LV" sz="1900" dirty="0"/>
              <a:t>normatīvas </a:t>
            </a:r>
            <a:r>
              <a:rPr lang="lv-LV" sz="1900" dirty="0" smtClean="0"/>
              <a:t>problēmas</a:t>
            </a:r>
            <a:r>
              <a:rPr lang="en-US" sz="1900" dirty="0" smtClean="0"/>
              <a:t>.</a:t>
            </a:r>
            <a:endParaRPr lang="pl-PL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B658-D40F-4066-B201-B9FDC29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Shield 61 – </a:t>
            </a:r>
            <a:r>
              <a:rPr lang="en-US" i="1" dirty="0" smtClean="0"/>
              <a:t>(</a:t>
            </a:r>
            <a:r>
              <a:rPr lang="lv-LV" i="1" dirty="0" smtClean="0"/>
              <a:t>izstrādes procesā</a:t>
            </a:r>
            <a:r>
              <a:rPr lang="en-US" i="1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991561-92BD-4F1B-8C85-76FF378E2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05083"/>
              </p:ext>
            </p:extLst>
          </p:nvPr>
        </p:nvGraphicFramePr>
        <p:xfrm>
          <a:off x="838200" y="1454150"/>
          <a:ext cx="10515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>
                  <a:extLst>
                    <a:ext uri="{9D8B030D-6E8A-4147-A177-3AD203B41FA5}">
                      <a16:colId xmlns:a16="http://schemas.microsoft.com/office/drawing/2014/main" val="670402294"/>
                    </a:ext>
                  </a:extLst>
                </a:gridCol>
                <a:gridCol w="5019675">
                  <a:extLst>
                    <a:ext uri="{9D8B030D-6E8A-4147-A177-3AD203B41FA5}">
                      <a16:colId xmlns:a16="http://schemas.microsoft.com/office/drawing/2014/main" val="40644761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78638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Testējamā produkta nosaukums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Pārbaudītie raksturlielumi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r>
                        <a:rPr lang="lv-LV" sz="1400" dirty="0" smtClean="0"/>
                        <a:t>ēšanas</a:t>
                      </a:r>
                      <a:r>
                        <a:rPr lang="lv-LV" sz="1400" baseline="0" dirty="0" smtClean="0"/>
                        <a:t> metode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006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lv-LV" sz="1400" b="1" dirty="0" smtClean="0"/>
                        <a:t>1. daļa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29583"/>
                  </a:ext>
                </a:extLst>
              </a:tr>
              <a:tr h="370840">
                <a:tc rowSpan="11"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algn="ctr"/>
                      <a:r>
                        <a:rPr lang="lv-LV" sz="1400" dirty="0" smtClean="0"/>
                        <a:t>Aizsargpārklājums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 smtClean="0"/>
                        <a:t>Izturība</a:t>
                      </a:r>
                      <a:r>
                        <a:rPr lang="lv-LV" sz="1200" baseline="0" dirty="0" smtClean="0"/>
                        <a:t> pret abrāziju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Taber </a:t>
                      </a:r>
                      <a:r>
                        <a:rPr lang="en-US" sz="1200" dirty="0" smtClean="0"/>
                        <a:t>test</a:t>
                      </a:r>
                      <a:r>
                        <a:rPr lang="lv-LV" sz="1200" dirty="0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ISO 5470-1:2001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132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Kapilār</a:t>
                      </a:r>
                      <a:r>
                        <a:rPr lang="lv-LV" sz="1200" dirty="0" smtClean="0"/>
                        <a:t>ā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absorbcija</a:t>
                      </a:r>
                      <a:r>
                        <a:rPr lang="en-US" sz="1200" dirty="0" smtClean="0"/>
                        <a:t> un </a:t>
                      </a:r>
                      <a:r>
                        <a:rPr lang="en-US" sz="1200" dirty="0" err="1" smtClean="0"/>
                        <a:t>ūdens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caurlaidība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1062-3:2008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409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Plaisu pārklāšanas spēja</a:t>
                      </a:r>
                      <a:r>
                        <a:rPr lang="en-US" sz="1200" dirty="0" smtClean="0"/>
                        <a:t>, A</a:t>
                      </a:r>
                      <a:r>
                        <a:rPr lang="lv-LV" sz="1200" dirty="0" smtClean="0"/>
                        <a:t> metode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1062-7:2005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231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Atraušanas</a:t>
                      </a:r>
                      <a:r>
                        <a:rPr lang="lv-LV" sz="1200" baseline="0" dirty="0" smtClean="0"/>
                        <a:t>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1542:2000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979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CO</a:t>
                      </a:r>
                      <a:r>
                        <a:rPr lang="lv-LV" sz="1200" baseline="-25000" dirty="0" smtClean="0"/>
                        <a:t>2</a:t>
                      </a:r>
                      <a:r>
                        <a:rPr lang="lv-LV" sz="1200" dirty="0" smtClean="0"/>
                        <a:t> caurlaidība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1062-6:2003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964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Ūdens</a:t>
                      </a:r>
                      <a:r>
                        <a:rPr lang="lv-LV" sz="1200" baseline="0" dirty="0" smtClean="0"/>
                        <a:t> tvaiku caurlaidība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ISO 7783:2012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04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Triecienizturība</a:t>
                      </a:r>
                      <a:r>
                        <a:rPr lang="en-US" sz="1200" dirty="0" smtClean="0"/>
                        <a:t>, </a:t>
                      </a:r>
                      <a:r>
                        <a:rPr lang="lv-LV" sz="1200" dirty="0" smtClean="0"/>
                        <a:t>svars: </a:t>
                      </a:r>
                      <a:r>
                        <a:rPr lang="en-US" sz="1200" dirty="0" smtClean="0"/>
                        <a:t>1 </a:t>
                      </a:r>
                      <a:r>
                        <a:rPr lang="lv-LV" sz="1200" dirty="0" smtClean="0"/>
                        <a:t>vai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2 kg, </a:t>
                      </a:r>
                      <a:r>
                        <a:rPr lang="lv-LV" sz="1200" dirty="0" smtClean="0"/>
                        <a:t>augstums līdz </a:t>
                      </a:r>
                      <a:r>
                        <a:rPr lang="en-US" sz="1200" dirty="0" smtClean="0"/>
                        <a:t>1 </a:t>
                      </a:r>
                      <a:r>
                        <a:rPr lang="en-US" sz="1200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PN-EN ISO 6272-1:2011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511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Izturība pret smagu ķīmisku iedarbību, metode bez spiediena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PN-EN 13529-2005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92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Slīdes pretestība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*) PN-EN 13036-4:2011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95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Termālā saderība </a:t>
                      </a:r>
                      <a:r>
                        <a:rPr lang="en-US" sz="1200" dirty="0" smtClean="0"/>
                        <a:t>– </a:t>
                      </a:r>
                      <a:r>
                        <a:rPr lang="lv-LV" sz="1200" dirty="0" smtClean="0"/>
                        <a:t>cikliskais tests ar pretapledojuma sāli, veicot iegremdēšanu</a:t>
                      </a:r>
                      <a:r>
                        <a:rPr lang="lv-LV" sz="1200" baseline="0" dirty="0" smtClean="0"/>
                        <a:t> atkausēšanas sālī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PN-EN 13687-1:2008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954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Termālā saderība </a:t>
                      </a:r>
                      <a:r>
                        <a:rPr lang="en-US" sz="1200" dirty="0" smtClean="0"/>
                        <a:t>– </a:t>
                      </a:r>
                      <a:r>
                        <a:rPr lang="lv-LV" sz="1200" dirty="0" smtClean="0"/>
                        <a:t>cikliskais tests</a:t>
                      </a:r>
                      <a:r>
                        <a:rPr lang="lv-LV" sz="1200" baseline="0" dirty="0" smtClean="0"/>
                        <a:t> ar </a:t>
                      </a:r>
                      <a:r>
                        <a:rPr lang="lv-LV" sz="1200" dirty="0" smtClean="0"/>
                        <a:t>pērkona lietusgāzi </a:t>
                      </a:r>
                      <a:r>
                        <a:rPr lang="en-US" sz="1200" dirty="0" smtClean="0"/>
                        <a:t>(</a:t>
                      </a:r>
                      <a:r>
                        <a:rPr lang="lv-LV" sz="1200" dirty="0" smtClean="0"/>
                        <a:t>termotrieciens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*) PN-EN 13687-2:2002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07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8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32DFA3-8821-5541-98C0-E179E377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96" y="2584450"/>
            <a:ext cx="8660704" cy="1325563"/>
          </a:xfrm>
        </p:spPr>
        <p:txBody>
          <a:bodyPr/>
          <a:lstStyle/>
          <a:p>
            <a:r>
              <a:rPr lang="lv-LV"/>
              <a:t>Jautājumi?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7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30B-01F0-704F-819D-A0E133AA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</p:spTree>
    <p:extLst>
      <p:ext uri="{BB962C8B-B14F-4D97-AF65-F5344CB8AC3E}">
        <p14:creationId xmlns:p14="http://schemas.microsoft.com/office/powerpoint/2010/main" val="7265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FB71-40AE-1E42-9588-0034441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2620C-8D0B-4013-AE2E-19AADDD65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632854"/>
              </p:ext>
            </p:extLst>
          </p:nvPr>
        </p:nvGraphicFramePr>
        <p:xfrm>
          <a:off x="4133850" y="1439505"/>
          <a:ext cx="7645401" cy="485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733">
                  <a:extLst>
                    <a:ext uri="{9D8B030D-6E8A-4147-A177-3AD203B41FA5}">
                      <a16:colId xmlns:a16="http://schemas.microsoft.com/office/drawing/2014/main" val="3036337322"/>
                    </a:ext>
                  </a:extLst>
                </a:gridCol>
                <a:gridCol w="1458747">
                  <a:extLst>
                    <a:ext uri="{9D8B030D-6E8A-4147-A177-3AD203B41FA5}">
                      <a16:colId xmlns:a16="http://schemas.microsoft.com/office/drawing/2014/main" val="918441521"/>
                    </a:ext>
                  </a:extLst>
                </a:gridCol>
                <a:gridCol w="1991506">
                  <a:extLst>
                    <a:ext uri="{9D8B030D-6E8A-4147-A177-3AD203B41FA5}">
                      <a16:colId xmlns:a16="http://schemas.microsoft.com/office/drawing/2014/main" val="2227298880"/>
                    </a:ext>
                  </a:extLst>
                </a:gridCol>
                <a:gridCol w="1693415">
                  <a:extLst>
                    <a:ext uri="{9D8B030D-6E8A-4147-A177-3AD203B41FA5}">
                      <a16:colId xmlns:a16="http://schemas.microsoft.com/office/drawing/2014/main" val="2422025915"/>
                    </a:ext>
                  </a:extLst>
                </a:gridCol>
              </a:tblGrid>
              <a:tr h="346538">
                <a:tc gridSpan="4"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Izstrādājuma lietošanas raksturlielumi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980384"/>
                  </a:ext>
                </a:extLst>
              </a:tr>
              <a:tr h="360257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/>
                        <a:t>Īpašība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Test</a:t>
                      </a:r>
                      <a:r>
                        <a:rPr lang="lv-LV" sz="1400" b="1" dirty="0" smtClean="0"/>
                        <a:t>ēšanas</a:t>
                      </a:r>
                      <a:r>
                        <a:rPr lang="lv-LV" sz="1400" b="1" baseline="0" dirty="0" smtClean="0"/>
                        <a:t> metode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“A”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“B”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07326"/>
                  </a:ext>
                </a:extLst>
              </a:tr>
              <a:tr h="346538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Blīvums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ASTM D-1638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lv-LV" sz="1400" dirty="0" smtClean="0"/>
                        <a:t>,</a:t>
                      </a:r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lv-LV" sz="1400" dirty="0" smtClean="0"/>
                        <a:t>,</a:t>
                      </a:r>
                      <a:r>
                        <a:rPr lang="en-US" sz="1400" dirty="0" smtClean="0"/>
                        <a:t>08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66580"/>
                  </a:ext>
                </a:extLst>
              </a:tr>
              <a:tr h="3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</a:t>
                      </a:r>
                      <a:r>
                        <a:rPr lang="lv-LV" sz="1400" dirty="0" smtClean="0"/>
                        <a:t>kozitāte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Brookfield LVF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</a:t>
                      </a:r>
                      <a:r>
                        <a:rPr lang="lv-LV" sz="1400" baseline="0" dirty="0" smtClean="0"/>
                        <a:t> </a:t>
                      </a:r>
                      <a:r>
                        <a:rPr lang="en-US" sz="1400" dirty="0" smtClean="0"/>
                        <a:t>c</a:t>
                      </a:r>
                      <a:r>
                        <a:rPr lang="lv-LV" sz="1400" dirty="0" smtClean="0"/>
                        <a:t>P</a:t>
                      </a:r>
                      <a:r>
                        <a:rPr lang="en-US" sz="1400" dirty="0" smtClean="0"/>
                        <a:t>s </a:t>
                      </a:r>
                      <a:r>
                        <a:rPr lang="en-US" sz="1400" dirty="0"/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 c</a:t>
                      </a:r>
                      <a:r>
                        <a:rPr lang="lv-LV" sz="1400" dirty="0" smtClean="0"/>
                        <a:t>P</a:t>
                      </a:r>
                      <a:r>
                        <a:rPr lang="en-US" sz="1400" dirty="0" smtClean="0"/>
                        <a:t>s </a:t>
                      </a:r>
                      <a:r>
                        <a:rPr lang="en-US" sz="1400" dirty="0"/>
                        <a:t>+100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78823"/>
                  </a:ext>
                </a:extLst>
              </a:tr>
              <a:tr h="3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r>
                        <a:rPr lang="lv-LV" sz="1400" dirty="0" smtClean="0"/>
                        <a:t>aisījuma</a:t>
                      </a:r>
                      <a:r>
                        <a:rPr lang="lv-LV" sz="1400" baseline="0" dirty="0" smtClean="0"/>
                        <a:t> attiecība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Pēc</a:t>
                      </a:r>
                      <a:r>
                        <a:rPr lang="lv-LV" sz="1400" baseline="0" dirty="0" smtClean="0"/>
                        <a:t> tilpuma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517099"/>
                  </a:ext>
                </a:extLst>
              </a:tr>
              <a:tr h="3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r>
                        <a:rPr lang="lv-LV" sz="1400" dirty="0" smtClean="0"/>
                        <a:t>aisījuma</a:t>
                      </a:r>
                      <a:r>
                        <a:rPr lang="lv-LV" sz="1400" baseline="0" dirty="0" smtClean="0"/>
                        <a:t> attiecība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Pēc</a:t>
                      </a:r>
                      <a:r>
                        <a:rPr lang="lv-LV" sz="1400" baseline="0" dirty="0" smtClean="0"/>
                        <a:t> svara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25459"/>
                  </a:ext>
                </a:extLst>
              </a:tr>
              <a:tr h="484203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Mārciņas</a:t>
                      </a:r>
                      <a:r>
                        <a:rPr lang="lv-LV" sz="1400" baseline="0" dirty="0" smtClean="0"/>
                        <a:t> uz galonu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Balstoties</a:t>
                      </a:r>
                      <a:r>
                        <a:rPr lang="lv-LV" sz="1400" baseline="0" dirty="0" smtClean="0"/>
                        <a:t> uz blīvumu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r>
                        <a:rPr lang="lv-LV" sz="1400" dirty="0" smtClean="0"/>
                        <a:t>,</a:t>
                      </a: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r>
                        <a:rPr lang="lv-LV" sz="1400" dirty="0" smtClean="0"/>
                        <a:t>,</a:t>
                      </a: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173001"/>
                  </a:ext>
                </a:extLst>
              </a:tr>
              <a:tr h="346538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Smidzinātāja temp.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63 </a:t>
                      </a:r>
                      <a:r>
                        <a:rPr lang="en-US" sz="1400" dirty="0" smtClean="0"/>
                        <a:t>º</a:t>
                      </a:r>
                      <a:r>
                        <a:rPr lang="lv-LV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63 </a:t>
                      </a:r>
                      <a:r>
                        <a:rPr lang="en-US" sz="1400" dirty="0" smtClean="0"/>
                        <a:t>º</a:t>
                      </a:r>
                      <a:r>
                        <a:rPr lang="lv-LV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9672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Sarecēšanas laiks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3–4 se</a:t>
                      </a:r>
                      <a:r>
                        <a:rPr lang="lv-LV" sz="1400" dirty="0" smtClean="0"/>
                        <a:t>k.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3–4 se</a:t>
                      </a:r>
                      <a:r>
                        <a:rPr lang="lv-LV" sz="1400" dirty="0" smtClean="0"/>
                        <a:t>k.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50390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Sauss</a:t>
                      </a:r>
                      <a:r>
                        <a:rPr lang="lv-LV" sz="1400" baseline="0" dirty="0" smtClean="0"/>
                        <a:t> pieskaroties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Pēc </a:t>
                      </a:r>
                      <a:r>
                        <a:rPr lang="en-US" sz="1400" dirty="0" smtClean="0"/>
                        <a:t>8–10 se</a:t>
                      </a:r>
                      <a:r>
                        <a:rPr lang="lv-LV" sz="1400" dirty="0" smtClean="0"/>
                        <a:t>k.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Pēc 8–10 sek.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18955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Kopējais</a:t>
                      </a:r>
                      <a:r>
                        <a:rPr lang="lv-LV" sz="1400" baseline="0" dirty="0" smtClean="0"/>
                        <a:t> sacietēšanas laiks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 </a:t>
                      </a:r>
                      <a:r>
                        <a:rPr lang="lv-LV" sz="1400" dirty="0" smtClean="0"/>
                        <a:t>stundas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 </a:t>
                      </a:r>
                      <a:r>
                        <a:rPr lang="lv-LV" sz="1400" dirty="0" smtClean="0"/>
                        <a:t>stundas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02400"/>
                  </a:ext>
                </a:extLst>
              </a:tr>
              <a:tr h="484203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Sacietējušā</a:t>
                      </a:r>
                      <a:r>
                        <a:rPr lang="lv-LV" sz="1400" baseline="0" dirty="0" smtClean="0"/>
                        <a:t> slāņa darba temp.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No </a:t>
                      </a:r>
                      <a:r>
                        <a:rPr lang="en-US" sz="1400" dirty="0" smtClean="0"/>
                        <a:t>-4</a:t>
                      </a:r>
                      <a:r>
                        <a:rPr lang="lv-LV" sz="1400" dirty="0" smtClean="0"/>
                        <a:t> </a:t>
                      </a:r>
                      <a:r>
                        <a:rPr lang="en-US" sz="1400" dirty="0" smtClean="0"/>
                        <a:t>º</a:t>
                      </a:r>
                      <a:r>
                        <a:rPr lang="lv-LV" sz="1400" dirty="0" smtClean="0"/>
                        <a:t>C</a:t>
                      </a:r>
                      <a:r>
                        <a:rPr lang="en-US" sz="1400" dirty="0" smtClean="0"/>
                        <a:t> </a:t>
                      </a:r>
                      <a:r>
                        <a:rPr lang="lv-LV" sz="1400" dirty="0" smtClean="0"/>
                        <a:t>līdz</a:t>
                      </a:r>
                      <a:r>
                        <a:rPr lang="en-US" sz="1400" dirty="0" smtClean="0"/>
                        <a:t> </a:t>
                      </a:r>
                      <a:r>
                        <a:rPr lang="lv-LV" sz="1400" dirty="0" smtClean="0"/>
                        <a:t>93 </a:t>
                      </a:r>
                      <a:r>
                        <a:rPr lang="en-US" sz="1400" dirty="0" smtClean="0"/>
                        <a:t>º</a:t>
                      </a:r>
                      <a:r>
                        <a:rPr lang="lv-LV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-4 ºC līdz 93 ºC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88868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Relat</a:t>
                      </a:r>
                      <a:r>
                        <a:rPr lang="lv-LV" sz="1400" dirty="0" smtClean="0"/>
                        <a:t>īvais</a:t>
                      </a:r>
                      <a:r>
                        <a:rPr lang="lv-LV" sz="1400" baseline="0" dirty="0" smtClean="0"/>
                        <a:t> mitrums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</a:t>
                      </a:r>
                      <a:r>
                        <a:rPr lang="lv-LV" sz="1400" dirty="0" smtClean="0"/>
                        <a:t>aks.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</a:t>
                      </a:r>
                      <a:r>
                        <a:rPr lang="lv-LV" sz="1400" dirty="0" smtClean="0"/>
                        <a:t>aks.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507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686AD7-0481-4151-9BCC-3686E72419AF}"/>
              </a:ext>
            </a:extLst>
          </p:cNvPr>
          <p:cNvSpPr txBox="1"/>
          <p:nvPr/>
        </p:nvSpPr>
        <p:spPr>
          <a:xfrm>
            <a:off x="685800" y="2019300"/>
            <a:ext cx="3448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Bullet Liner BL1 </a:t>
            </a:r>
            <a:r>
              <a:rPr lang="lv-LV" dirty="0" smtClean="0"/>
              <a:t>ir</a:t>
            </a:r>
            <a:r>
              <a:rPr lang="en-US" dirty="0" smtClean="0"/>
              <a:t> </a:t>
            </a:r>
            <a:r>
              <a:rPr lang="en-US" dirty="0"/>
              <a:t>GenII </a:t>
            </a:r>
            <a:r>
              <a:rPr lang="lv-LV" dirty="0" smtClean="0"/>
              <a:t>izsmidzināms poliuretāna aizsargpārklājuma</a:t>
            </a:r>
            <a:r>
              <a:rPr lang="en-US" dirty="0" smtClean="0"/>
              <a:t> </a:t>
            </a:r>
            <a:r>
              <a:rPr lang="lv-LV" dirty="0" smtClean="0"/>
              <a:t>preparāts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 smtClean="0"/>
              <a:t>Tā izgatavošanā izmantoti  atjaunojamie resursi, kas nodrošina izstrādājuma atbilstību “zaļajiem” jeb ekoloģijas standartiem </a:t>
            </a:r>
            <a:r>
              <a:rPr lang="lv-LV" dirty="0"/>
              <a:t>visā </a:t>
            </a:r>
            <a:r>
              <a:rPr lang="lv-LV" dirty="0" smtClean="0"/>
              <a:t>pasaulē.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 smtClean="0"/>
              <a:t>Veido</a:t>
            </a:r>
            <a:r>
              <a:rPr lang="en-US" dirty="0" smtClean="0"/>
              <a:t> </a:t>
            </a:r>
            <a:r>
              <a:rPr lang="en-US" dirty="0"/>
              <a:t>elastīgu, bet ārkārtīgi izturīgu monolītu </a:t>
            </a:r>
            <a:r>
              <a:rPr lang="en-US" dirty="0" smtClean="0"/>
              <a:t>membrānu.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A40-E5DE-4B54-9788-8888430D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70DC-1B26-43CD-B3C5-C049CDBF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16049"/>
            <a:ext cx="11325225" cy="52990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1800" b="1" u="sng" dirty="0">
                <a:solidFill>
                  <a:schemeClr val="accent5"/>
                </a:solidFill>
                <a:ea typeface="Calibri" panose="020F0502020204030204" pitchFamily="34" charset="0"/>
              </a:rPr>
              <a:t>TUV DIN EN  71-3:2019 </a:t>
            </a:r>
            <a:r>
              <a:rPr lang="pl-PL" sz="18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– </a:t>
            </a:r>
            <a:r>
              <a:rPr lang="lv-LV" sz="1800" b="1" u="sng" cap="all" dirty="0" smtClean="0">
                <a:solidFill>
                  <a:srgbClr val="666666"/>
                </a:solidFill>
                <a:ea typeface="Calibri" panose="020F0502020204030204" pitchFamily="34" charset="0"/>
              </a:rPr>
              <a:t>SASKAŅOTAIS ROTAĻLIETU DROŠUMA STANDARTS</a:t>
            </a:r>
            <a:r>
              <a:rPr lang="pl-PL" sz="1800" b="1" u="sng" cap="all" dirty="0" smtClean="0">
                <a:solidFill>
                  <a:srgbClr val="666666"/>
                </a:solidFill>
                <a:ea typeface="Calibri" panose="020F0502020204030204" pitchFamily="34" charset="0"/>
              </a:rPr>
              <a:t> </a:t>
            </a:r>
            <a:r>
              <a:rPr lang="pl-PL" sz="1800" b="1" cap="all" dirty="0">
                <a:solidFill>
                  <a:srgbClr val="666666"/>
                </a:solidFill>
                <a:ea typeface="Calibri" panose="020F0502020204030204" pitchFamily="34" charset="0"/>
              </a:rPr>
              <a:t>– </a:t>
            </a:r>
            <a:r>
              <a:rPr lang="lv-LV" sz="1800" b="1" cap="all" dirty="0" smtClean="0">
                <a:solidFill>
                  <a:srgbClr val="FF0000"/>
                </a:solidFill>
                <a:ea typeface="Calibri" panose="020F0502020204030204" pitchFamily="34" charset="0"/>
              </a:rPr>
              <a:t>ATBILST</a:t>
            </a:r>
            <a:r>
              <a:rPr lang="en-US" b="1" cap="all" dirty="0">
                <a:solidFill>
                  <a:srgbClr val="FF0000"/>
                </a:solidFill>
                <a:ea typeface="Calibri" panose="020F0502020204030204" pitchFamily="34" charset="0"/>
              </a:rPr>
              <a:t/>
            </a:r>
            <a:br>
              <a:rPr lang="en-US" b="1" cap="all" dirty="0">
                <a:solidFill>
                  <a:srgbClr val="FF0000"/>
                </a:solidFill>
                <a:ea typeface="Calibri" panose="020F0502020204030204" pitchFamily="34" charset="0"/>
              </a:rPr>
            </a:b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likumīgie robežlielumi attiecībā uz elementu migrāciju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saskaņā ar Direktīvu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2009/48/E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K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, Dire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ktīvu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E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) 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2017/738 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un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Dire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ktīvu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E</a:t>
            </a:r>
            <a:r>
              <a:rPr lang="lv-LV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) </a:t>
            </a:r>
            <a:r>
              <a:rPr lang="pl-PL" sz="1600" i="1" dirty="0">
                <a:solidFill>
                  <a:srgbClr val="000000"/>
                </a:solidFill>
                <a:ea typeface="Calibri" panose="020F0502020204030204" pitchFamily="34" charset="0"/>
              </a:rPr>
              <a:t>2018/725</a:t>
            </a:r>
            <a:r>
              <a:rPr lang="pl-PL" sz="16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en-US" sz="1600" i="1" dirty="0">
                <a:ea typeface="Calibri" panose="020F0502020204030204" pitchFamily="34" charset="0"/>
              </a:rPr>
              <a:t/>
            </a:r>
            <a:br>
              <a:rPr lang="en-US" sz="1600" i="1" dirty="0">
                <a:ea typeface="Calibri" panose="020F0502020204030204" pitchFamily="34" charset="0"/>
              </a:rPr>
            </a:b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Šajā dokumentā noteiktas prasības un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testēšanas metodes attiecībā uz tādu smago </a:t>
            </a: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metālu un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toksisku elementu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migrāciju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kā alumīnijs, antimons, arsēns, bārijs, bors, kadmijs, hroms </a:t>
            </a: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(III),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hroms </a:t>
            </a: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(VI), 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kobalts, varš, svins, mangāns, dzīvsudrabs, </a:t>
            </a:r>
            <a:r>
              <a:rPr lang="lv-LV" sz="1600" dirty="0">
                <a:solidFill>
                  <a:srgbClr val="333333"/>
                </a:solidFill>
                <a:ea typeface="Calibri" panose="020F0502020204030204" pitchFamily="34" charset="0"/>
              </a:rPr>
              <a:t>niķelis, selēns, stroncijs, alva, organiskā alva un cinks</a:t>
            </a:r>
            <a:r>
              <a:rPr lang="lv-LV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333333"/>
                </a:solidFill>
                <a:ea typeface="Calibri" panose="020F0502020204030204" pitchFamily="34" charset="0"/>
              </a:rPr>
              <a:t/>
            </a:r>
            <a:br>
              <a:rPr lang="en-US" sz="1600" dirty="0">
                <a:solidFill>
                  <a:srgbClr val="333333"/>
                </a:solidFill>
                <a:ea typeface="Calibri" panose="020F0502020204030204" pitchFamily="34" charset="0"/>
              </a:rPr>
            </a:br>
            <a:endParaRPr lang="en-US" sz="16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1800" b="1" u="sng" dirty="0">
                <a:solidFill>
                  <a:schemeClr val="accent5"/>
                </a:solidFill>
              </a:rPr>
              <a:t>EN ISO 9227:2017, EN ISO 16773-2:2016 </a:t>
            </a:r>
            <a:r>
              <a:rPr lang="lv-LV" sz="1800" b="1" u="sng" dirty="0" smtClean="0">
                <a:solidFill>
                  <a:schemeClr val="accent5"/>
                </a:solidFill>
              </a:rPr>
              <a:t>Krāsas un lakas</a:t>
            </a:r>
            <a:r>
              <a:rPr lang="pl-PL" sz="1800" b="1" u="sng" dirty="0">
                <a:solidFill>
                  <a:schemeClr val="accent5"/>
                </a:solidFill>
              </a:rPr>
              <a:t> – </a:t>
            </a:r>
            <a:r>
              <a:rPr lang="lv-LV" sz="1800" b="1" u="sng" dirty="0" smtClean="0">
                <a:solidFill>
                  <a:schemeClr val="accent5"/>
                </a:solidFill>
              </a:rPr>
              <a:t>Pretestība un elektriskā jauda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pl-PL" sz="1800" b="1" dirty="0" smtClean="0">
                <a:solidFill>
                  <a:schemeClr val="accent5"/>
                </a:solidFill>
              </a:rPr>
              <a:t>–</a:t>
            </a:r>
            <a:r>
              <a:rPr lang="lv-LV" sz="1800" b="1" dirty="0" smtClean="0">
                <a:solidFill>
                  <a:schemeClr val="accent5"/>
                </a:solidFill>
              </a:rPr>
              <a:t> </a:t>
            </a:r>
            <a:r>
              <a:rPr lang="lv-LV" sz="1800" b="1" dirty="0" smtClean="0">
                <a:solidFill>
                  <a:srgbClr val="FF0000"/>
                </a:solidFill>
              </a:rPr>
              <a:t>BIEZUMS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0000"/>
                </a:solidFill>
              </a:rPr>
              <a:t>&lt; </a:t>
            </a:r>
            <a:r>
              <a:rPr lang="pl-PL" sz="1800" b="1" dirty="0" smtClean="0">
                <a:solidFill>
                  <a:srgbClr val="FF0000"/>
                </a:solidFill>
              </a:rPr>
              <a:t>1,7</a:t>
            </a:r>
            <a:r>
              <a:rPr lang="lv-LV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</a:rPr>
              <a:t>mm</a:t>
            </a:r>
            <a:r>
              <a:rPr lang="lv-LV" sz="1800" b="1" dirty="0" smtClean="0">
                <a:solidFill>
                  <a:srgbClr val="FF0000"/>
                </a:solidFill>
              </a:rPr>
              <a:t>,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lv-LV" sz="1800" b="1" dirty="0" smtClean="0">
                <a:solidFill>
                  <a:srgbClr val="FF0000"/>
                </a:solidFill>
              </a:rPr>
              <a:t>DIELEKTRISKS MATERIĀLS</a:t>
            </a:r>
            <a:r>
              <a:rPr lang="en-US" sz="1800" b="1" u="sng" dirty="0">
                <a:solidFill>
                  <a:srgbClr val="FF0000"/>
                </a:solidFill>
              </a:rPr>
              <a:t/>
            </a:r>
            <a:br>
              <a:rPr lang="en-US" sz="1800" b="1" u="sng" dirty="0">
                <a:solidFill>
                  <a:srgbClr val="FF0000"/>
                </a:solidFill>
              </a:rPr>
            </a:br>
            <a:r>
              <a:rPr lang="pl-PL" sz="1600" dirty="0">
                <a:solidFill>
                  <a:prstClr val="black"/>
                </a:solidFill>
              </a:rPr>
              <a:t>Standarts sniedz vadlīnijas </a:t>
            </a:r>
            <a:r>
              <a:rPr lang="lv-LV" sz="1600" dirty="0" smtClean="0">
                <a:solidFill>
                  <a:prstClr val="black"/>
                </a:solidFill>
              </a:rPr>
              <a:t>elektroķīmiskās impedances spektroskopijas (</a:t>
            </a:r>
            <a:r>
              <a:rPr lang="pl-PL" sz="1600" dirty="0" smtClean="0">
                <a:solidFill>
                  <a:prstClr val="black"/>
                </a:solidFill>
              </a:rPr>
              <a:t>EIS</a:t>
            </a:r>
            <a:r>
              <a:rPr lang="lv-LV" sz="1600" dirty="0" smtClean="0">
                <a:solidFill>
                  <a:prstClr val="black"/>
                </a:solidFill>
              </a:rPr>
              <a:t>)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>
                <a:solidFill>
                  <a:prstClr val="black"/>
                </a:solidFill>
              </a:rPr>
              <a:t>datu vākšanas optimizēšanai, koncentrējoties uz augstas impedances sistēmām. Augsta </a:t>
            </a:r>
            <a:r>
              <a:rPr lang="lv-LV" sz="1600" dirty="0" smtClean="0">
                <a:solidFill>
                  <a:prstClr val="black"/>
                </a:solidFill>
              </a:rPr>
              <a:t>impedance</a:t>
            </a:r>
            <a:r>
              <a:rPr lang="pl-PL" sz="1600" dirty="0" smtClean="0">
                <a:solidFill>
                  <a:prstClr val="black"/>
                </a:solidFill>
              </a:rPr>
              <a:t> ne</a:t>
            </a:r>
            <a:r>
              <a:rPr lang="lv-LV" sz="1600" dirty="0" smtClean="0">
                <a:solidFill>
                  <a:prstClr val="black"/>
                </a:solidFill>
              </a:rPr>
              <a:t>šķeltu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>
                <a:solidFill>
                  <a:prstClr val="black"/>
                </a:solidFill>
              </a:rPr>
              <a:t>pārklājumu kontekstā attiecas uz sistēmām, kuru pretestība ir lielāka par 109 </a:t>
            </a:r>
            <a:r>
              <a:rPr lang="el-GR" sz="1600" dirty="0">
                <a:solidFill>
                  <a:prstClr val="black"/>
                </a:solidFill>
              </a:rPr>
              <a:t>Ω⋅</a:t>
            </a:r>
            <a:r>
              <a:rPr lang="pl-PL" sz="1600" dirty="0">
                <a:solidFill>
                  <a:prstClr val="black"/>
                </a:solidFill>
              </a:rPr>
              <a:t>cm</a:t>
            </a:r>
            <a:r>
              <a:rPr lang="pl-PL" sz="1600" baseline="30000" dirty="0">
                <a:solidFill>
                  <a:prstClr val="black"/>
                </a:solidFill>
              </a:rPr>
              <a:t>2</a:t>
            </a:r>
            <a:r>
              <a:rPr lang="pl-PL" sz="1600" dirty="0">
                <a:solidFill>
                  <a:prstClr val="black"/>
                </a:solidFill>
              </a:rPr>
              <a:t>. Tas neizslēdz mērījumus sistēmās ar zemāku pretestību. Pārklājums nav vadītspējīgs (</a:t>
            </a:r>
            <a:r>
              <a:rPr lang="pl-PL" sz="1600" dirty="0" smtClean="0">
                <a:solidFill>
                  <a:prstClr val="black"/>
                </a:solidFill>
              </a:rPr>
              <a:t>DIELE</a:t>
            </a:r>
            <a:r>
              <a:rPr lang="lv-LV" sz="1600" dirty="0" smtClean="0">
                <a:solidFill>
                  <a:prstClr val="black"/>
                </a:solidFill>
              </a:rPr>
              <a:t>KTRISKS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  <a:r>
              <a:rPr lang="lv-LV" sz="1600" dirty="0" smtClean="0">
                <a:solidFill>
                  <a:prstClr val="black"/>
                </a:solidFill>
              </a:rPr>
              <a:t>.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endParaRPr lang="pl-PL" sz="1600" dirty="0">
              <a:solidFill>
                <a:prstClr val="black"/>
              </a:solidFill>
            </a:endParaRPr>
          </a:p>
          <a:p>
            <a:r>
              <a:rPr lang="pl-PL" sz="1800" b="1" u="sng" dirty="0">
                <a:solidFill>
                  <a:schemeClr val="accent5"/>
                </a:solidFill>
              </a:rPr>
              <a:t>EN ISO 2812-1:2008 </a:t>
            </a:r>
            <a:r>
              <a:rPr lang="pl-PL" sz="1800" b="1" u="sng" dirty="0" smtClean="0">
                <a:solidFill>
                  <a:schemeClr val="accent5"/>
                </a:solidFill>
              </a:rPr>
              <a:t>– </a:t>
            </a:r>
            <a:r>
              <a:rPr lang="lv-LV" sz="1800" b="1" u="sng" dirty="0" smtClean="0">
                <a:solidFill>
                  <a:schemeClr val="accent5"/>
                </a:solidFill>
              </a:rPr>
              <a:t>Krāsas un lakas</a:t>
            </a:r>
            <a:r>
              <a:rPr lang="pl-PL" sz="1800" b="1" u="sng" dirty="0">
                <a:solidFill>
                  <a:schemeClr val="accent5"/>
                </a:solidFill>
              </a:rPr>
              <a:t> – </a:t>
            </a:r>
            <a:r>
              <a:rPr lang="lv-LV" sz="1800" b="1" u="sng" dirty="0">
                <a:solidFill>
                  <a:schemeClr val="accent5"/>
                </a:solidFill>
              </a:rPr>
              <a:t>i</a:t>
            </a:r>
            <a:r>
              <a:rPr lang="lv-LV" sz="1800" b="1" u="sng" dirty="0" smtClean="0">
                <a:solidFill>
                  <a:schemeClr val="accent5"/>
                </a:solidFill>
              </a:rPr>
              <a:t>zturība pret šķidrumiem</a:t>
            </a:r>
            <a:r>
              <a:rPr lang="pl-PL" sz="1800" b="1" u="sng" dirty="0" smtClean="0"/>
              <a:t> </a:t>
            </a:r>
            <a:r>
              <a:rPr lang="pl-PL" sz="1800" b="1" dirty="0"/>
              <a:t>– </a:t>
            </a:r>
            <a:r>
              <a:rPr lang="lv-LV" sz="1800" b="1" dirty="0" smtClean="0">
                <a:solidFill>
                  <a:srgbClr val="FF0000"/>
                </a:solidFill>
              </a:rPr>
              <a:t>NEVEIDOJAS BURBUĻI</a:t>
            </a:r>
            <a:r>
              <a:rPr lang="pl-PL" sz="1800" b="1" dirty="0" smtClean="0">
                <a:solidFill>
                  <a:srgbClr val="FF0000"/>
                </a:solidFill>
              </a:rPr>
              <a:t>, </a:t>
            </a:r>
            <a:r>
              <a:rPr lang="lv-LV" sz="1800" b="1" dirty="0" smtClean="0">
                <a:solidFill>
                  <a:srgbClr val="FF0000"/>
                </a:solidFill>
              </a:rPr>
              <a:t>NEPLAISĀ</a:t>
            </a:r>
            <a:r>
              <a:rPr lang="pl-PL" sz="1800" b="1" dirty="0" smtClean="0">
                <a:solidFill>
                  <a:srgbClr val="FF0000"/>
                </a:solidFill>
              </a:rPr>
              <a:t>, </a:t>
            </a:r>
            <a:r>
              <a:rPr lang="lv-LV" sz="1800" b="1" dirty="0" smtClean="0">
                <a:solidFill>
                  <a:srgbClr val="FF0000"/>
                </a:solidFill>
              </a:rPr>
              <a:t>NEATSLĀŅOJAS</a:t>
            </a:r>
            <a:r>
              <a:rPr lang="pl-PL" sz="1800" b="1" dirty="0" smtClean="0">
                <a:solidFill>
                  <a:srgbClr val="FF0000"/>
                </a:solidFill>
              </a:rPr>
              <a:t>, </a:t>
            </a:r>
            <a:r>
              <a:rPr lang="lv-LV" sz="1800" b="1" dirty="0" smtClean="0">
                <a:solidFill>
                  <a:srgbClr val="FF0000"/>
                </a:solidFill>
              </a:rPr>
              <a:t>NERŪS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lv-LV" sz="1600" dirty="0"/>
              <a:t>Standarts nosaka vispārīgas metodes atsevišķu slāņu vai daudzslāņu pārklājuma </a:t>
            </a:r>
            <a:r>
              <a:rPr lang="lv-LV" sz="1600" dirty="0" smtClean="0"/>
              <a:t>materiālu sistēmas </a:t>
            </a:r>
            <a:r>
              <a:rPr lang="lv-LV" sz="1600" dirty="0"/>
              <a:t>izturības noteikšanai pret kodīgu šķidrumu, izņemot ūdeni, vai pastai līdzīgu </a:t>
            </a:r>
            <a:r>
              <a:rPr lang="lv-LV" sz="1600" dirty="0" smtClean="0"/>
              <a:t>izstrādājumu </a:t>
            </a:r>
            <a:r>
              <a:rPr lang="lv-LV" sz="1600" dirty="0"/>
              <a:t>(kas netieši iekļauti tekstā minētajos </a:t>
            </a:r>
            <a:r>
              <a:rPr lang="lv-LV" sz="1600" dirty="0" smtClean="0"/>
              <a:t>testēšanas </a:t>
            </a:r>
            <a:r>
              <a:rPr lang="lv-LV" sz="1600" dirty="0"/>
              <a:t>šķidrumos) </a:t>
            </a:r>
            <a:r>
              <a:rPr lang="lv-LV" sz="1600" dirty="0" smtClean="0"/>
              <a:t>ietekmi. </a:t>
            </a:r>
            <a:r>
              <a:rPr lang="lv-LV" sz="1600" dirty="0"/>
              <a:t>Šīs metodes ļauj testētājiem noteikt </a:t>
            </a:r>
            <a:r>
              <a:rPr lang="lv-LV" sz="1600" dirty="0" smtClean="0"/>
              <a:t>testēšanas </a:t>
            </a:r>
            <a:r>
              <a:rPr lang="lv-LV" sz="1600" dirty="0"/>
              <a:t>šķidruma iedarbību uz pārklājumu un, ja nepieciešams, novērtēt pamatnes bojājumus.</a:t>
            </a:r>
            <a:endParaRPr lang="en-US" sz="1600" dirty="0"/>
          </a:p>
          <a:p>
            <a:endParaRPr lang="pl-PL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4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A40-E5DE-4B54-9788-8888430D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70DC-1B26-43CD-B3C5-C049CDBF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16049"/>
            <a:ext cx="11325225" cy="5299076"/>
          </a:xfrm>
        </p:spPr>
        <p:txBody>
          <a:bodyPr>
            <a:normAutofit/>
          </a:bodyPr>
          <a:lstStyle/>
          <a:p>
            <a:r>
              <a:rPr lang="pl-PL" sz="1900" b="1" u="sng" dirty="0">
                <a:solidFill>
                  <a:schemeClr val="accent5"/>
                </a:solidFill>
              </a:rPr>
              <a:t>EN ISO 4624:2016 </a:t>
            </a:r>
            <a:r>
              <a:rPr lang="pl-PL" sz="1900" b="1" u="sng" dirty="0" smtClean="0">
                <a:solidFill>
                  <a:schemeClr val="accent5"/>
                </a:solidFill>
              </a:rPr>
              <a:t>– </a:t>
            </a:r>
            <a:r>
              <a:rPr lang="lv-LV" sz="1900" b="1" u="sng" dirty="0" smtClean="0">
                <a:solidFill>
                  <a:schemeClr val="accent5"/>
                </a:solidFill>
              </a:rPr>
              <a:t>Krāsas </a:t>
            </a:r>
            <a:r>
              <a:rPr lang="lv-LV" sz="1900" b="1" u="sng" dirty="0">
                <a:solidFill>
                  <a:schemeClr val="accent5"/>
                </a:solidFill>
              </a:rPr>
              <a:t>un </a:t>
            </a:r>
            <a:r>
              <a:rPr lang="lv-LV" sz="1900" b="1" u="sng" dirty="0" smtClean="0">
                <a:solidFill>
                  <a:schemeClr val="accent5"/>
                </a:solidFill>
              </a:rPr>
              <a:t>lakas –</a:t>
            </a:r>
            <a:r>
              <a:rPr lang="pl-PL" sz="1900" b="1" u="sng" dirty="0" smtClean="0">
                <a:solidFill>
                  <a:schemeClr val="accent5"/>
                </a:solidFill>
              </a:rPr>
              <a:t> </a:t>
            </a:r>
            <a:r>
              <a:rPr lang="pt-BR" sz="1900" b="1" u="sng" dirty="0">
                <a:solidFill>
                  <a:schemeClr val="accent5"/>
                </a:solidFill>
              </a:rPr>
              <a:t>Adhēzijas noteikšana ar atraušanas testu</a:t>
            </a:r>
            <a:r>
              <a:rPr lang="pl-PL" sz="1900" b="1" dirty="0">
                <a:solidFill>
                  <a:schemeClr val="accent5"/>
                </a:solidFill>
              </a:rPr>
              <a:t> –</a:t>
            </a:r>
            <a:r>
              <a:rPr lang="pl-PL" sz="1900" b="1" dirty="0" smtClean="0"/>
              <a:t> </a:t>
            </a:r>
            <a:r>
              <a:rPr lang="lv-LV" sz="1800" b="1" dirty="0" smtClean="0">
                <a:solidFill>
                  <a:srgbClr val="FF0000"/>
                </a:solidFill>
              </a:rPr>
              <a:t>PĀRKLĀJUMA ADHĒZIJA PIE PAMATNES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0000"/>
                </a:solidFill>
              </a:rPr>
              <a:t>&gt; </a:t>
            </a:r>
            <a:r>
              <a:rPr lang="pl-PL" sz="1800" b="1" dirty="0" smtClean="0">
                <a:solidFill>
                  <a:srgbClr val="FF0000"/>
                </a:solidFill>
              </a:rPr>
              <a:t>5</a:t>
            </a:r>
            <a:r>
              <a:rPr lang="lv-LV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</a:rPr>
              <a:t>MPa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lv-LV" sz="1600" dirty="0"/>
              <a:t>Standarts nosaka trīs metodes (</a:t>
            </a:r>
            <a:r>
              <a:rPr lang="lv-LV" sz="1600" dirty="0" smtClean="0"/>
              <a:t>t. i., izmantojot vienu mērķermeni (</a:t>
            </a:r>
            <a:r>
              <a:rPr lang="lv-LV" sz="1600" i="1" dirty="0" smtClean="0"/>
              <a:t>dolly</a:t>
            </a:r>
            <a:r>
              <a:rPr lang="lv-LV" sz="1600" dirty="0" smtClean="0"/>
              <a:t>) uz krāsotā/pārklātā paneļa un divus mērķermeņus, vienu no tiem </a:t>
            </a:r>
            <a:r>
              <a:rPr lang="lv-LV" sz="1600" dirty="0"/>
              <a:t>kā </a:t>
            </a:r>
            <a:r>
              <a:rPr lang="lv-LV" sz="1600" dirty="0" smtClean="0"/>
              <a:t>krāsot/pārklāto </a:t>
            </a:r>
            <a:r>
              <a:rPr lang="lv-LV" sz="1600" dirty="0"/>
              <a:t>pamatni</a:t>
            </a:r>
            <a:r>
              <a:rPr lang="lv-LV" sz="1600" dirty="0" smtClean="0"/>
              <a:t>) adhēzijas noteikšanai, </a:t>
            </a:r>
            <a:r>
              <a:rPr lang="lv-LV" sz="1600" dirty="0"/>
              <a:t>veicot </a:t>
            </a:r>
            <a:r>
              <a:rPr lang="lv-LV" sz="1600" dirty="0" smtClean="0"/>
              <a:t>atraušanas </a:t>
            </a:r>
            <a:r>
              <a:rPr lang="lv-LV" sz="1600" dirty="0"/>
              <a:t>testu ar vienu </a:t>
            </a:r>
            <a:r>
              <a:rPr lang="lv-LV" sz="1600" dirty="0" smtClean="0"/>
              <a:t>krāsas, lakas vai līdzīga izstrādājuma pārklājumu </a:t>
            </a:r>
            <a:r>
              <a:rPr lang="lv-LV" sz="1600" dirty="0"/>
              <a:t>vai vairāku </a:t>
            </a:r>
            <a:r>
              <a:rPr lang="lv-LV" sz="1600" dirty="0" smtClean="0"/>
              <a:t>kārtu krāsas, lakas </a:t>
            </a:r>
            <a:r>
              <a:rPr lang="lv-LV" sz="1600" dirty="0"/>
              <a:t>vai </a:t>
            </a:r>
            <a:r>
              <a:rPr lang="lv-LV" sz="1600" dirty="0" smtClean="0"/>
              <a:t>līdzīga izstrādājuma sistēmas pārklājumu.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pl-PL" sz="1800" b="1" u="sng" dirty="0">
                <a:solidFill>
                  <a:schemeClr val="accent5"/>
                </a:solidFill>
              </a:rPr>
              <a:t>EN ISO 9227:2017</a:t>
            </a:r>
            <a:r>
              <a:rPr lang="pl-PL" sz="1800" u="sng" dirty="0">
                <a:solidFill>
                  <a:schemeClr val="accent5"/>
                </a:solidFill>
              </a:rPr>
              <a:t> </a:t>
            </a:r>
            <a:r>
              <a:rPr lang="pl-PL" sz="1800" u="sng" dirty="0" smtClean="0">
                <a:solidFill>
                  <a:schemeClr val="accent5"/>
                </a:solidFill>
              </a:rPr>
              <a:t>– </a:t>
            </a:r>
            <a:r>
              <a:rPr lang="lv-LV" sz="1800" b="1" u="sng" dirty="0" smtClean="0">
                <a:solidFill>
                  <a:schemeClr val="accent5"/>
                </a:solidFill>
              </a:rPr>
              <a:t>Korozijas testi mākslīgā klimata </a:t>
            </a:r>
            <a:r>
              <a:rPr lang="lv-LV" sz="1800" b="1" u="sng" dirty="0">
                <a:solidFill>
                  <a:schemeClr val="accent5"/>
                </a:solidFill>
              </a:rPr>
              <a:t>apstākļos –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lv-LV" sz="1800" b="1" u="sng" dirty="0" smtClean="0">
                <a:solidFill>
                  <a:schemeClr val="accent5"/>
                </a:solidFill>
              </a:rPr>
              <a:t>Sāls izsmidzināšanas testi</a:t>
            </a:r>
            <a:r>
              <a:rPr lang="pl-PL" sz="1800" b="1" dirty="0">
                <a:solidFill>
                  <a:schemeClr val="accent5"/>
                </a:solidFill>
              </a:rPr>
              <a:t> –</a:t>
            </a:r>
            <a:r>
              <a:rPr lang="pl-PL" sz="1800" b="1" dirty="0" smtClean="0">
                <a:solidFill>
                  <a:schemeClr val="accent5"/>
                </a:solidFill>
              </a:rPr>
              <a:t> </a:t>
            </a:r>
            <a:r>
              <a:rPr lang="lv-LV" sz="1800" b="1" dirty="0" smtClean="0">
                <a:solidFill>
                  <a:srgbClr val="FF0000"/>
                </a:solidFill>
              </a:rPr>
              <a:t>Izturība </a:t>
            </a:r>
            <a:r>
              <a:rPr lang="lv-LV" sz="1800" b="1" dirty="0" smtClean="0">
                <a:solidFill>
                  <a:srgbClr val="FF0000"/>
                </a:solidFill>
              </a:rPr>
              <a:t>pret neitrāla sāls izsmidzināšanu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0000"/>
                </a:solidFill>
              </a:rPr>
              <a:t>[1440 h</a:t>
            </a:r>
            <a:r>
              <a:rPr lang="pl-PL" sz="1800" b="1" dirty="0" smtClean="0">
                <a:solidFill>
                  <a:srgbClr val="FF0000"/>
                </a:solidFill>
              </a:rPr>
              <a:t>]</a:t>
            </a:r>
            <a:r>
              <a:rPr lang="lv-LV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0000"/>
                </a:solidFill>
              </a:rPr>
              <a:t>–</a:t>
            </a:r>
            <a:r>
              <a:rPr lang="pl-PL" sz="1800" b="1" dirty="0" smtClean="0">
                <a:solidFill>
                  <a:srgbClr val="FF0000"/>
                </a:solidFill>
              </a:rPr>
              <a:t> n</a:t>
            </a:r>
            <a:r>
              <a:rPr lang="lv-LV" sz="1800" b="1" dirty="0" smtClean="0">
                <a:solidFill>
                  <a:srgbClr val="FF0000"/>
                </a:solidFill>
              </a:rPr>
              <a:t>erada bojājumus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lv-LV" sz="1600" dirty="0"/>
              <a:t>Standarts nosaka aparātu, reaģentus un procedūru, kas jāizmanto, veicot </a:t>
            </a:r>
            <a:r>
              <a:rPr lang="lv-LV" sz="1600" dirty="0" smtClean="0"/>
              <a:t>neitrālu sāļu izsmidzināšanas </a:t>
            </a:r>
            <a:r>
              <a:rPr lang="lv-LV" sz="1600" dirty="0"/>
              <a:t>(</a:t>
            </a:r>
            <a:r>
              <a:rPr lang="lv-LV" sz="1600" i="1" dirty="0"/>
              <a:t>NSS</a:t>
            </a:r>
            <a:r>
              <a:rPr lang="lv-LV" sz="1600" dirty="0"/>
              <a:t>), etiķskābes </a:t>
            </a:r>
            <a:r>
              <a:rPr lang="lv-LV" sz="1600" dirty="0" smtClean="0"/>
              <a:t>sāļu izsmidzināšanas </a:t>
            </a:r>
            <a:r>
              <a:rPr lang="lv-LV" sz="1600" dirty="0"/>
              <a:t>(</a:t>
            </a:r>
            <a:r>
              <a:rPr lang="lv-LV" sz="1600" i="1" dirty="0"/>
              <a:t>AASS</a:t>
            </a:r>
            <a:r>
              <a:rPr lang="lv-LV" sz="1600" dirty="0"/>
              <a:t>) un </a:t>
            </a:r>
            <a:r>
              <a:rPr lang="lv-LV" sz="1600" dirty="0" smtClean="0"/>
              <a:t>Kūpera paātrināto </a:t>
            </a:r>
            <a:r>
              <a:rPr lang="lv-LV" sz="1600" dirty="0"/>
              <a:t>etiķskābes </a:t>
            </a:r>
            <a:r>
              <a:rPr lang="lv-LV" sz="1600" dirty="0" smtClean="0"/>
              <a:t>sāļu izsmidzināšanas </a:t>
            </a:r>
            <a:r>
              <a:rPr lang="lv-LV" sz="1600" dirty="0"/>
              <a:t>(</a:t>
            </a:r>
            <a:r>
              <a:rPr lang="lv-LV" sz="1600" i="1" dirty="0"/>
              <a:t>CASS</a:t>
            </a:r>
            <a:r>
              <a:rPr lang="lv-LV" sz="1600" dirty="0" smtClean="0"/>
              <a:t>) </a:t>
            </a:r>
            <a:r>
              <a:rPr lang="lv-LV" sz="1600" dirty="0" smtClean="0"/>
              <a:t>testus, </a:t>
            </a:r>
            <a:r>
              <a:rPr lang="lv-LV" sz="1600" dirty="0"/>
              <a:t>lai </a:t>
            </a:r>
            <a:r>
              <a:rPr lang="lv-LV" sz="1600" dirty="0" smtClean="0"/>
              <a:t>novērtētu metālisku materiālu </a:t>
            </a:r>
            <a:r>
              <a:rPr lang="lv-LV" sz="1600" dirty="0"/>
              <a:t>izturību pret </a:t>
            </a:r>
            <a:r>
              <a:rPr lang="lv-LV" sz="1600" dirty="0" smtClean="0"/>
              <a:t>koroziju ar pastāvīgu </a:t>
            </a:r>
            <a:r>
              <a:rPr lang="lv-LV" sz="1600" dirty="0"/>
              <a:t>vai </a:t>
            </a:r>
            <a:r>
              <a:rPr lang="lv-LV" sz="1600" dirty="0" smtClean="0"/>
              <a:t>īslaicīgu </a:t>
            </a:r>
            <a:r>
              <a:rPr lang="lv-LV" sz="1600" dirty="0"/>
              <a:t>pretkorozijas </a:t>
            </a:r>
            <a:r>
              <a:rPr lang="lv-LV" sz="1600" dirty="0" smtClean="0"/>
              <a:t>aizsardzību vai bez tās</a:t>
            </a:r>
            <a:r>
              <a:rPr lang="pl-PL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pl-PL" sz="1600" dirty="0"/>
          </a:p>
          <a:p>
            <a:r>
              <a:rPr lang="pl-PL" sz="1800" b="1" u="sng" cap="all" dirty="0">
                <a:solidFill>
                  <a:schemeClr val="accent5"/>
                </a:solidFill>
              </a:rPr>
              <a:t>EN ISO 4628-1:2016 </a:t>
            </a:r>
            <a:r>
              <a:rPr lang="pl-PL" sz="1800" b="1" u="sng" dirty="0">
                <a:solidFill>
                  <a:schemeClr val="accent5"/>
                </a:solidFill>
              </a:rPr>
              <a:t>– </a:t>
            </a:r>
            <a:r>
              <a:rPr lang="lv-LV" sz="1800" b="1" u="sng" dirty="0" smtClean="0">
                <a:solidFill>
                  <a:schemeClr val="accent5"/>
                </a:solidFill>
              </a:rPr>
              <a:t>Krāsas un lakas</a:t>
            </a:r>
            <a:r>
              <a:rPr lang="pl-PL" sz="1800" b="1" u="sng" dirty="0">
                <a:solidFill>
                  <a:schemeClr val="accent5"/>
                </a:solidFill>
              </a:rPr>
              <a:t> – </a:t>
            </a:r>
            <a:r>
              <a:rPr lang="lv-LV" sz="1800" b="1" u="sng" dirty="0" smtClean="0">
                <a:solidFill>
                  <a:schemeClr val="accent5"/>
                </a:solidFill>
              </a:rPr>
              <a:t>Pārklājumu degradācijas novērtējums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lv-LV" sz="1800" b="1" u="sng" dirty="0">
                <a:solidFill>
                  <a:schemeClr val="accent5"/>
                </a:solidFill>
              </a:rPr>
              <a:t>–</a:t>
            </a:r>
            <a:r>
              <a:rPr lang="pl-PL" sz="1800" b="1" u="sng" dirty="0" smtClean="0">
                <a:solidFill>
                  <a:schemeClr val="accent5"/>
                </a:solidFill>
              </a:rPr>
              <a:t> </a:t>
            </a:r>
            <a:r>
              <a:rPr lang="lv-LV" sz="1800" b="1" u="sng" dirty="0">
                <a:solidFill>
                  <a:schemeClr val="accent5"/>
                </a:solidFill>
              </a:rPr>
              <a:t>Defektu daudzuma un lieluma, kā arī izskata vienmērīgu izmaiņu intensitātes </a:t>
            </a:r>
            <a:r>
              <a:rPr lang="lv-LV" sz="1800" b="1" u="sng" dirty="0" smtClean="0">
                <a:solidFill>
                  <a:schemeClr val="accent5"/>
                </a:solidFill>
              </a:rPr>
              <a:t>apzīmējums</a:t>
            </a:r>
            <a:r>
              <a:rPr lang="pl-PL" sz="1800" b="1" dirty="0" smtClean="0"/>
              <a:t> </a:t>
            </a:r>
            <a:r>
              <a:rPr lang="lv-LV" sz="1800" b="1" dirty="0">
                <a:solidFill>
                  <a:schemeClr val="accent5"/>
                </a:solidFill>
              </a:rPr>
              <a:t>–</a:t>
            </a:r>
            <a:r>
              <a:rPr lang="pl-PL" sz="1800" b="1" dirty="0" smtClean="0"/>
              <a:t> </a:t>
            </a:r>
            <a:r>
              <a:rPr lang="pl-PL" sz="1800" b="1" dirty="0">
                <a:solidFill>
                  <a:srgbClr val="FF0000"/>
                </a:solidFill>
              </a:rPr>
              <a:t>NEVEIDOJAS BURBUĻI, NEPLAISĀ, NEATSLĀŅOJAS, NERŪS</a:t>
            </a: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lv-LV" sz="1600" dirty="0"/>
              <a:t>Korozijas </a:t>
            </a:r>
            <a:r>
              <a:rPr lang="lv-LV" sz="1600" dirty="0" smtClean="0"/>
              <a:t>radītu izmaiņu </a:t>
            </a:r>
            <a:r>
              <a:rPr lang="lv-LV" sz="1600" dirty="0"/>
              <a:t>novērtējums pēc 10 novecošanas testa cikliem saskaņā ar </a:t>
            </a:r>
            <a:r>
              <a:rPr lang="lv-LV" sz="1600" dirty="0" smtClean="0"/>
              <a:t>standartu EN </a:t>
            </a:r>
            <a:r>
              <a:rPr lang="lv-LV" sz="1600" dirty="0"/>
              <a:t>ISO </a:t>
            </a:r>
            <a:r>
              <a:rPr lang="lv-LV" sz="1600" dirty="0" smtClean="0"/>
              <a:t>12944-6:2018</a:t>
            </a:r>
            <a:r>
              <a:rPr lang="lv-LV" sz="1600" dirty="0"/>
              <a:t>. Standarts nosaka sistēmu defektu daudzuma un lieluma, kā arī pārklājuma izskata izmaiņu intensitātes </a:t>
            </a:r>
            <a:r>
              <a:rPr lang="lv-LV" sz="1600" dirty="0" smtClean="0"/>
              <a:t>novērtēšanai, </a:t>
            </a:r>
            <a:r>
              <a:rPr lang="lv-LV" sz="1600" dirty="0"/>
              <a:t>un </a:t>
            </a:r>
            <a:r>
              <a:rPr lang="lv-LV" sz="1600" dirty="0" smtClean="0"/>
              <a:t>tajā izklāstīti vispārīgie </a:t>
            </a:r>
            <a:r>
              <a:rPr lang="lv-LV" sz="1600" dirty="0"/>
              <a:t>sistēmas </a:t>
            </a:r>
            <a:r>
              <a:rPr lang="lv-LV" sz="1600" dirty="0" smtClean="0"/>
              <a:t>principi, </a:t>
            </a:r>
            <a:r>
              <a:rPr lang="lv-LV" sz="1600" dirty="0"/>
              <a:t>kas izmantoti visā ISO </a:t>
            </a:r>
            <a:r>
              <a:rPr lang="lv-LV" sz="1600" dirty="0" smtClean="0"/>
              <a:t>4628 standartu kopumā. </a:t>
            </a:r>
            <a:r>
              <a:rPr lang="lv-LV" sz="1600" dirty="0"/>
              <a:t>Šo sistēmu paredzēts izmantot jo īpaši </a:t>
            </a:r>
            <a:r>
              <a:rPr lang="lv-LV" sz="1600" dirty="0" smtClean="0"/>
              <a:t>attiecībā uz novecošanās </a:t>
            </a:r>
            <a:r>
              <a:rPr lang="lv-LV" sz="1600" dirty="0"/>
              <a:t>un laika </a:t>
            </a:r>
            <a:r>
              <a:rPr lang="lv-LV" sz="1600" dirty="0" smtClean="0"/>
              <a:t>apstākļu radītiem defektiem, </a:t>
            </a:r>
            <a:r>
              <a:rPr lang="lv-LV" sz="1600" dirty="0"/>
              <a:t>kā arī </a:t>
            </a:r>
            <a:r>
              <a:rPr lang="lv-LV" sz="1600" dirty="0" smtClean="0"/>
              <a:t>attiecībā uz vienmērīgām </a:t>
            </a:r>
            <a:r>
              <a:rPr lang="lv-LV" sz="1600" dirty="0"/>
              <a:t>izmaiņām, piemēram, </a:t>
            </a:r>
            <a:r>
              <a:rPr lang="lv-LV" sz="1600" dirty="0" smtClean="0"/>
              <a:t>dzeltēšanu.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Defektu daudzuma un lieluma, kā arī izskata vienmērīgu izmaiņu intensitātes apzīmējums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6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A40-E5DE-4B54-9788-8888430D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70DC-1B26-43CD-B3C5-C049CDBF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16049"/>
            <a:ext cx="11325225" cy="5299076"/>
          </a:xfrm>
        </p:spPr>
        <p:txBody>
          <a:bodyPr>
            <a:normAutofit/>
          </a:bodyPr>
          <a:lstStyle/>
          <a:p>
            <a:r>
              <a:rPr lang="pl-PL" sz="1900" b="1" u="sng" dirty="0">
                <a:solidFill>
                  <a:schemeClr val="accent5"/>
                </a:solidFill>
              </a:rPr>
              <a:t>EN ISO 12944-2:2018</a:t>
            </a:r>
            <a:r>
              <a:rPr lang="pl-PL" sz="1900" u="sng" dirty="0">
                <a:solidFill>
                  <a:schemeClr val="accent5"/>
                </a:solidFill>
              </a:rPr>
              <a:t> </a:t>
            </a:r>
            <a:r>
              <a:rPr lang="lv-LV" sz="1900" b="1" u="sng" dirty="0" smtClean="0">
                <a:solidFill>
                  <a:schemeClr val="accent5"/>
                </a:solidFill>
              </a:rPr>
              <a:t>Krāsas un lakas</a:t>
            </a:r>
            <a:r>
              <a:rPr lang="pl-PL" sz="1900" b="1" u="sng" dirty="0">
                <a:solidFill>
                  <a:schemeClr val="accent5"/>
                </a:solidFill>
              </a:rPr>
              <a:t> – Tērauda konstrukciju aizsardzība pret koroziju, izmantojot aizsargkrāsu sistēmas. </a:t>
            </a:r>
            <a:r>
              <a:rPr lang="pl-PL" sz="1900" b="1" dirty="0" smtClean="0">
                <a:solidFill>
                  <a:srgbClr val="FF0000"/>
                </a:solidFill>
              </a:rPr>
              <a:t>C4H </a:t>
            </a:r>
            <a:r>
              <a:rPr lang="lv-LV" sz="1900" b="1" dirty="0" smtClean="0">
                <a:solidFill>
                  <a:srgbClr val="FF0000"/>
                </a:solidFill>
              </a:rPr>
              <a:t>UN</a:t>
            </a:r>
            <a:r>
              <a:rPr lang="pl-PL" sz="1900" b="1" dirty="0" smtClean="0">
                <a:solidFill>
                  <a:srgbClr val="FF0000"/>
                </a:solidFill>
              </a:rPr>
              <a:t> C5M</a:t>
            </a:r>
            <a:r>
              <a:rPr lang="lv-LV" sz="1900" b="1" dirty="0" smtClean="0">
                <a:solidFill>
                  <a:srgbClr val="FF0000"/>
                </a:solidFill>
              </a:rPr>
              <a:t> KLASES</a:t>
            </a:r>
            <a:r>
              <a:rPr lang="en-US" sz="1900" b="1" dirty="0">
                <a:solidFill>
                  <a:srgbClr val="FF0000"/>
                </a:solidFill>
              </a:rPr>
              <a:t/>
            </a:r>
            <a:br>
              <a:rPr lang="en-US" sz="1900" b="1" dirty="0">
                <a:solidFill>
                  <a:srgbClr val="FF0000"/>
                </a:solidFill>
              </a:rPr>
            </a:br>
            <a:endParaRPr lang="en-US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lv-LV" sz="1700" dirty="0"/>
              <a:t>Standarts attiecas uz </a:t>
            </a:r>
            <a:r>
              <a:rPr lang="lv-LV" sz="1700" dirty="0" smtClean="0"/>
              <a:t>tādas vides </a:t>
            </a:r>
            <a:r>
              <a:rPr lang="lv-LV" sz="1700" dirty="0"/>
              <a:t>galveno klasifikāciju, </a:t>
            </a:r>
            <a:r>
              <a:rPr lang="lv-LV" sz="1700" dirty="0" smtClean="0"/>
              <a:t>kurai </a:t>
            </a:r>
            <a:r>
              <a:rPr lang="lv-LV" sz="1700" dirty="0"/>
              <a:t>ir pakļautas tērauda konstrukcijas, un </a:t>
            </a:r>
            <a:r>
              <a:rPr lang="lv-LV" sz="1700" dirty="0" smtClean="0"/>
              <a:t>šīs vides korozivitāti:</a:t>
            </a:r>
            <a:r>
              <a:rPr lang="pl-PL" sz="1700" dirty="0" smtClean="0"/>
              <a:t> </a:t>
            </a:r>
            <a:endParaRPr lang="pl-PL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1700" dirty="0"/>
              <a:t>t</a:t>
            </a:r>
            <a:r>
              <a:rPr lang="lv-LV" sz="1700" dirty="0" smtClean="0"/>
              <a:t>ajā noteiktas </a:t>
            </a:r>
            <a:r>
              <a:rPr lang="lv-LV" sz="1700" dirty="0"/>
              <a:t>atmosfēras </a:t>
            </a:r>
            <a:r>
              <a:rPr lang="lv-LV" sz="1700" dirty="0" smtClean="0"/>
              <a:t>korozijaktivitātes </a:t>
            </a:r>
            <a:r>
              <a:rPr lang="lv-LV" sz="1700" dirty="0"/>
              <a:t>kategorijas, pamatojoties uz </a:t>
            </a:r>
            <a:r>
              <a:rPr lang="lv-LV" sz="1700" dirty="0" smtClean="0"/>
              <a:t>standarta paraugu masas </a:t>
            </a:r>
            <a:r>
              <a:rPr lang="lv-LV" sz="1700" dirty="0"/>
              <a:t>zudumu (vai biezuma zudumu</a:t>
            </a:r>
            <a:r>
              <a:rPr lang="lv-LV" sz="1700" dirty="0" smtClean="0"/>
              <a:t>), </a:t>
            </a:r>
            <a:r>
              <a:rPr lang="lv-LV" sz="1700" dirty="0"/>
              <a:t>un </a:t>
            </a:r>
            <a:r>
              <a:rPr lang="lv-LV" sz="1700" dirty="0" smtClean="0"/>
              <a:t>aprakstītas </a:t>
            </a:r>
            <a:r>
              <a:rPr lang="lv-LV" sz="1700" dirty="0"/>
              <a:t>tipiskas dabiskās atmosfēras vides, kurām pakļautas tērauda konstrukcijas, sniedzot padomus par </a:t>
            </a:r>
            <a:r>
              <a:rPr lang="lv-LV" sz="1700" dirty="0" smtClean="0"/>
              <a:t>kodīguma novērtēšanu</a:t>
            </a:r>
            <a:r>
              <a:rPr lang="lv-LV" sz="1700" dirty="0"/>
              <a:t>;</a:t>
            </a:r>
            <a:endParaRPr lang="en-US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1700" dirty="0"/>
              <a:t>t</a:t>
            </a:r>
            <a:r>
              <a:rPr lang="lv-LV" sz="1700" dirty="0" smtClean="0"/>
              <a:t>ajā </a:t>
            </a:r>
            <a:r>
              <a:rPr lang="en-US" sz="1700" dirty="0" err="1" smtClean="0"/>
              <a:t>aprakst</a:t>
            </a:r>
            <a:r>
              <a:rPr lang="lv-LV" sz="1700" dirty="0" smtClean="0"/>
              <a:t>ītas</a:t>
            </a:r>
            <a:r>
              <a:rPr lang="en-US" sz="1700" dirty="0" smtClean="0"/>
              <a:t> </a:t>
            </a:r>
            <a:r>
              <a:rPr lang="en-US" sz="1700" dirty="0"/>
              <a:t>dažādas vides kategorijas </a:t>
            </a:r>
            <a:r>
              <a:rPr lang="lv-LV" sz="1700" dirty="0" smtClean="0"/>
              <a:t>konstrukcijām</a:t>
            </a:r>
            <a:r>
              <a:rPr lang="en-US" sz="1700" dirty="0" smtClean="0"/>
              <a:t>, </a:t>
            </a:r>
            <a:r>
              <a:rPr lang="en-US" sz="1700" dirty="0"/>
              <a:t>kas iegremdētas ūdenī vai </a:t>
            </a:r>
            <a:r>
              <a:rPr lang="lv-LV" sz="1700" dirty="0" smtClean="0"/>
              <a:t>ie</a:t>
            </a:r>
            <a:r>
              <a:rPr lang="en-US" sz="1700" dirty="0" smtClean="0"/>
              <a:t>raktas augsnē</a:t>
            </a:r>
            <a:r>
              <a:rPr lang="lv-LV" sz="1700" dirty="0" smtClean="0"/>
              <a:t>;</a:t>
            </a:r>
            <a:r>
              <a:rPr lang="en-US" sz="1700" dirty="0" smtClean="0"/>
              <a:t> </a:t>
            </a:r>
            <a:r>
              <a:rPr lang="en-US" sz="1700" dirty="0"/>
              <a:t>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700" dirty="0" smtClean="0"/>
              <a:t>Tas sniedz </a:t>
            </a:r>
            <a:r>
              <a:rPr lang="lv-LV" sz="1700" dirty="0"/>
              <a:t>informāciju par </a:t>
            </a:r>
            <a:r>
              <a:rPr lang="lv-LV" sz="1700" dirty="0" smtClean="0"/>
              <a:t>specifisku </a:t>
            </a:r>
            <a:r>
              <a:rPr lang="lv-LV" sz="1700" dirty="0"/>
              <a:t>korozijas </a:t>
            </a:r>
            <a:r>
              <a:rPr lang="lv-LV" sz="1700" dirty="0" smtClean="0"/>
              <a:t>radītu spriedzi, </a:t>
            </a:r>
            <a:r>
              <a:rPr lang="lv-LV" sz="1700" dirty="0"/>
              <a:t>kas var </a:t>
            </a:r>
            <a:r>
              <a:rPr lang="lv-LV" sz="1700" dirty="0" smtClean="0"/>
              <a:t>ievērojami paātrināt koroziju </a:t>
            </a:r>
            <a:r>
              <a:rPr lang="lv-LV" sz="1700" dirty="0"/>
              <a:t>vai izvirzīt augstākas prasības aizsargkrāsu sistēmas </a:t>
            </a:r>
            <a:r>
              <a:rPr lang="lv-LV" sz="1700" dirty="0" smtClean="0"/>
              <a:t>darbībai</a:t>
            </a:r>
            <a:r>
              <a:rPr lang="pl-PL" sz="1700" dirty="0" smtClean="0"/>
              <a:t>.</a:t>
            </a:r>
            <a:r>
              <a:rPr lang="pl-PL" sz="1700" dirty="0"/>
              <a:t/>
            </a:r>
            <a:br>
              <a:rPr lang="pl-PL" sz="1700" dirty="0"/>
            </a:br>
            <a:endParaRPr lang="en-US" sz="1700" dirty="0"/>
          </a:p>
          <a:p>
            <a:pPr marL="0" indent="0">
              <a:buNone/>
            </a:pPr>
            <a:r>
              <a:rPr lang="pl-PL" sz="1700" dirty="0"/>
              <a:t>Korozijas </a:t>
            </a:r>
            <a:r>
              <a:rPr lang="lv-LV" sz="1700" dirty="0" smtClean="0"/>
              <a:t>radītā spriedze</a:t>
            </a:r>
            <a:r>
              <a:rPr lang="pl-PL" sz="1700" dirty="0" smtClean="0"/>
              <a:t>, </a:t>
            </a:r>
            <a:r>
              <a:rPr lang="pl-PL" sz="1700" dirty="0"/>
              <a:t>kas </a:t>
            </a:r>
            <a:r>
              <a:rPr lang="pl-PL" sz="1700" dirty="0" smtClean="0"/>
              <a:t>saistīt</a:t>
            </a:r>
            <a:r>
              <a:rPr lang="lv-LV" sz="1700" dirty="0" smtClean="0"/>
              <a:t>a</a:t>
            </a:r>
            <a:r>
              <a:rPr lang="pl-PL" sz="1700" dirty="0" smtClean="0"/>
              <a:t> </a:t>
            </a:r>
            <a:r>
              <a:rPr lang="pl-PL" sz="1700" dirty="0"/>
              <a:t>ar konkrētu vidi vai kodīguma kategoriju, ir viens </a:t>
            </a:r>
            <a:r>
              <a:rPr lang="lv-LV" sz="1700" dirty="0" smtClean="0"/>
              <a:t>no </a:t>
            </a:r>
            <a:r>
              <a:rPr lang="pl-PL" sz="1700" dirty="0" smtClean="0"/>
              <a:t>būtisk</a:t>
            </a:r>
            <a:r>
              <a:rPr lang="lv-LV" sz="1700" dirty="0" smtClean="0"/>
              <a:t>ajiem</a:t>
            </a:r>
            <a:r>
              <a:rPr lang="pl-PL" sz="1700" dirty="0" smtClean="0"/>
              <a:t> parametr</a:t>
            </a:r>
            <a:r>
              <a:rPr lang="lv-LV" sz="1700" dirty="0" smtClean="0"/>
              <a:t>iem</a:t>
            </a:r>
            <a:r>
              <a:rPr lang="pl-PL" sz="1700" dirty="0" smtClean="0"/>
              <a:t>, </a:t>
            </a:r>
            <a:r>
              <a:rPr lang="pl-PL" sz="1700" dirty="0"/>
              <a:t>kas </a:t>
            </a:r>
            <a:r>
              <a:rPr lang="lv-LV" sz="1700" dirty="0" smtClean="0"/>
              <a:t>nosaka</a:t>
            </a:r>
            <a:r>
              <a:rPr lang="pl-PL" sz="1700" dirty="0" smtClean="0"/>
              <a:t> </a:t>
            </a:r>
            <a:r>
              <a:rPr lang="pl-PL" sz="1700" dirty="0"/>
              <a:t>aizsargkrāsu sistēmu izvēli</a:t>
            </a:r>
            <a:r>
              <a:rPr lang="pl-PL" sz="1700" dirty="0" smtClean="0"/>
              <a:t>.</a:t>
            </a:r>
            <a:endParaRPr lang="pl-PL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7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7031-867B-493E-8636-9E851CAC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D71D8-30CB-4AB2-8A68-3A4B49A82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6374"/>
              </p:ext>
            </p:extLst>
          </p:nvPr>
        </p:nvGraphicFramePr>
        <p:xfrm>
          <a:off x="659225" y="1974800"/>
          <a:ext cx="751522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72">
                  <a:extLst>
                    <a:ext uri="{9D8B030D-6E8A-4147-A177-3AD203B41FA5}">
                      <a16:colId xmlns:a16="http://schemas.microsoft.com/office/drawing/2014/main" val="4106429936"/>
                    </a:ext>
                  </a:extLst>
                </a:gridCol>
                <a:gridCol w="2532092">
                  <a:extLst>
                    <a:ext uri="{9D8B030D-6E8A-4147-A177-3AD203B41FA5}">
                      <a16:colId xmlns:a16="http://schemas.microsoft.com/office/drawing/2014/main" val="3801290715"/>
                    </a:ext>
                  </a:extLst>
                </a:gridCol>
                <a:gridCol w="1138460">
                  <a:extLst>
                    <a:ext uri="{9D8B030D-6E8A-4147-A177-3AD203B41FA5}">
                      <a16:colId xmlns:a16="http://schemas.microsoft.com/office/drawing/2014/main" val="3625354418"/>
                    </a:ext>
                  </a:extLst>
                </a:gridCol>
                <a:gridCol w="1216974">
                  <a:extLst>
                    <a:ext uri="{9D8B030D-6E8A-4147-A177-3AD203B41FA5}">
                      <a16:colId xmlns:a16="http://schemas.microsoft.com/office/drawing/2014/main" val="671207000"/>
                    </a:ext>
                  </a:extLst>
                </a:gridCol>
                <a:gridCol w="1342025">
                  <a:extLst>
                    <a:ext uri="{9D8B030D-6E8A-4147-A177-3AD203B41FA5}">
                      <a16:colId xmlns:a16="http://schemas.microsoft.com/office/drawing/2014/main" val="4244434664"/>
                    </a:ext>
                  </a:extLst>
                </a:gridCol>
              </a:tblGrid>
              <a:tr h="32102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Testu saturs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sz="1200" dirty="0" smtClean="0"/>
                        <a:t>Klasifikācijas vide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sz="1200" dirty="0" smtClean="0"/>
                        <a:t>Klasifikācijas</a:t>
                      </a:r>
                      <a:r>
                        <a:rPr lang="lv-LV" sz="1200" baseline="0" dirty="0" smtClean="0"/>
                        <a:t> standarts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98560"/>
                  </a:ext>
                </a:extLst>
              </a:tr>
              <a:tr h="437757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bg1"/>
                          </a:solidFill>
                        </a:rPr>
                        <a:t>Izstrādājuma</a:t>
                      </a:r>
                      <a:r>
                        <a:rPr lang="lv-LV" sz="1200" b="1" baseline="0" dirty="0" smtClean="0">
                          <a:solidFill>
                            <a:schemeClr val="bg1"/>
                          </a:solidFill>
                        </a:rPr>
                        <a:t> nosaukums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bg1"/>
                          </a:solidFill>
                        </a:rPr>
                        <a:t>Īpašība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r>
                        <a:rPr lang="lv-LV" sz="1200" b="1" dirty="0" smtClean="0">
                          <a:solidFill>
                            <a:schemeClr val="bg1"/>
                          </a:solidFill>
                        </a:rPr>
                        <a:t>ēšanas</a:t>
                      </a:r>
                      <a:r>
                        <a:rPr lang="lv-LV" sz="1200" b="1" baseline="0" dirty="0" smtClean="0">
                          <a:solidFill>
                            <a:schemeClr val="bg1"/>
                          </a:solidFill>
                        </a:rPr>
                        <a:t> metode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02754"/>
                  </a:ext>
                </a:extLst>
              </a:tr>
              <a:tr h="34787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Bullet Liner</a:t>
                      </a:r>
                      <a:br>
                        <a:rPr lang="en-US" sz="1200" dirty="0"/>
                      </a:br>
                      <a:r>
                        <a:rPr lang="lv-LV" sz="1200" dirty="0" smtClean="0"/>
                        <a:t>poliuretāna pārklājums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Pārklājuma</a:t>
                      </a:r>
                      <a:r>
                        <a:rPr lang="lv-LV" sz="1200" baseline="0" dirty="0" smtClean="0"/>
                        <a:t> biezums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 smtClean="0"/>
                        <a:t>≥</a:t>
                      </a:r>
                      <a:r>
                        <a:rPr lang="lv-LV" sz="1200" dirty="0" smtClean="0"/>
                        <a:t> </a:t>
                      </a:r>
                      <a:r>
                        <a:rPr lang="en-US" sz="1200" dirty="0" smtClean="0"/>
                        <a:t>1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70</a:t>
                      </a:r>
                      <a:r>
                        <a:rPr lang="lv-LV" sz="1200" baseline="0" dirty="0" smtClean="0"/>
                        <a:t> </a:t>
                      </a:r>
                      <a:r>
                        <a:rPr lang="en-US" sz="1200" dirty="0" smtClean="0"/>
                        <a:t>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PN-EN ISO</a:t>
                      </a:r>
                    </a:p>
                    <a:p>
                      <a:pPr algn="ctr"/>
                      <a:r>
                        <a:rPr lang="en-US" sz="1200" dirty="0"/>
                        <a:t>2808-2008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C4 H</a:t>
                      </a:r>
                    </a:p>
                    <a:p>
                      <a:pPr algn="ctr"/>
                      <a:r>
                        <a:rPr lang="en-US" sz="1200" b="1" dirty="0"/>
                        <a:t>C5 M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PN-EN ISO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12944-1:2018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PN-EN ISO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12944-2:2018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31209"/>
                  </a:ext>
                </a:extLst>
              </a:tr>
              <a:tr h="43775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Pārklājuma adhēzija</a:t>
                      </a:r>
                      <a:r>
                        <a:rPr lang="lv-LV" sz="1200" baseline="0" dirty="0" smtClean="0"/>
                        <a:t> pie pamatnes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≥ 5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PN-EN ISO</a:t>
                      </a:r>
                    </a:p>
                    <a:p>
                      <a:pPr algn="ctr"/>
                      <a:r>
                        <a:rPr lang="en-US" sz="1200" dirty="0"/>
                        <a:t>4624:2016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77856"/>
                  </a:ext>
                </a:extLst>
              </a:tr>
              <a:tr h="43775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Korozijas pakāpe ap zīmēkli </a:t>
                      </a:r>
                    </a:p>
                    <a:p>
                      <a:pPr algn="ctr"/>
                      <a:r>
                        <a:rPr lang="en-US" sz="1200" dirty="0" smtClean="0"/>
                        <a:t>≤ 3</a:t>
                      </a:r>
                      <a:r>
                        <a:rPr lang="lv-LV" sz="1200" dirty="0" smtClean="0"/>
                        <a:t> </a:t>
                      </a:r>
                      <a:r>
                        <a:rPr lang="en-US" sz="1200" dirty="0" smtClean="0"/>
                        <a:t>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PN-EN ISO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4628-8:2013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1417"/>
                  </a:ext>
                </a:extLst>
              </a:tr>
              <a:tr h="78796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Izturība pret neitrālu sāļu izsmidzināšanu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dirty="0"/>
                        <a:t>[</a:t>
                      </a:r>
                      <a:r>
                        <a:rPr lang="en-US" sz="1200" dirty="0" smtClean="0"/>
                        <a:t>1440 </a:t>
                      </a:r>
                      <a:r>
                        <a:rPr lang="en-US" sz="1200" dirty="0"/>
                        <a:t>h]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lv-LV" sz="1200" dirty="0" smtClean="0"/>
                        <a:t>- Nav bojājumu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PN-EN ISO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9227:2017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57290"/>
                  </a:ext>
                </a:extLst>
              </a:tr>
              <a:tr h="61286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Mitrumizturība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[720 h]</a:t>
                      </a:r>
                    </a:p>
                    <a:p>
                      <a:pPr algn="ctr"/>
                      <a:r>
                        <a:rPr lang="en-US" sz="1200" dirty="0" smtClean="0"/>
                        <a:t>-</a:t>
                      </a:r>
                      <a:r>
                        <a:rPr lang="lv-LV" sz="1200" dirty="0" smtClean="0"/>
                        <a:t> Nav</a:t>
                      </a:r>
                      <a:r>
                        <a:rPr lang="lv-LV" sz="1200" baseline="0" dirty="0" smtClean="0"/>
                        <a:t> bojājumu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PN-EN ISO</a:t>
                      </a:r>
                    </a:p>
                    <a:p>
                      <a:pPr algn="ctr"/>
                      <a:r>
                        <a:rPr lang="en-US" sz="1200" dirty="0"/>
                        <a:t>6270-1:2002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727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A51295-34EA-40C0-A3B1-B43242B5664E}"/>
              </a:ext>
            </a:extLst>
          </p:cNvPr>
          <p:cNvSpPr txBox="1"/>
          <p:nvPr/>
        </p:nvSpPr>
        <p:spPr>
          <a:xfrm>
            <a:off x="647702" y="1448395"/>
            <a:ext cx="759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Pēc </a:t>
            </a:r>
            <a:r>
              <a:rPr lang="lv-LV" sz="1600" dirty="0" smtClean="0"/>
              <a:t>testēšanas</a:t>
            </a:r>
            <a:r>
              <a:rPr lang="en-US" sz="1600" dirty="0" smtClean="0"/>
              <a:t> </a:t>
            </a:r>
            <a:r>
              <a:rPr lang="en-US" sz="1600" dirty="0" err="1" smtClean="0"/>
              <a:t>ti</a:t>
            </a:r>
            <a:r>
              <a:rPr lang="lv-LV" sz="1600" dirty="0" smtClean="0"/>
              <a:t>ka</a:t>
            </a:r>
            <a:r>
              <a:rPr lang="en-US" sz="1600" dirty="0" smtClean="0"/>
              <a:t> </a:t>
            </a:r>
            <a:r>
              <a:rPr lang="en-US" sz="1600" dirty="0" err="1"/>
              <a:t>apstiprināts</a:t>
            </a:r>
            <a:r>
              <a:rPr lang="en-US" sz="1600" dirty="0"/>
              <a:t>, </a:t>
            </a:r>
            <a:r>
              <a:rPr lang="en-US" sz="1600" dirty="0" err="1"/>
              <a:t>ka</a:t>
            </a:r>
            <a:r>
              <a:rPr lang="en-US" sz="1600" dirty="0"/>
              <a:t> Bullet Liner </a:t>
            </a:r>
            <a:r>
              <a:rPr lang="en-US" sz="1600" dirty="0" err="1"/>
              <a:t>poliuretāna</a:t>
            </a:r>
            <a:r>
              <a:rPr lang="en-US" sz="1600" dirty="0"/>
              <a:t> </a:t>
            </a:r>
            <a:r>
              <a:rPr lang="en-US" sz="1600" dirty="0" err="1"/>
              <a:t>pārklājumam</a:t>
            </a:r>
            <a:r>
              <a:rPr lang="en-US" sz="1600" dirty="0"/>
              <a:t>, kas </a:t>
            </a:r>
            <a:r>
              <a:rPr lang="lv-LV" sz="1600" dirty="0" smtClean="0"/>
              <a:t>kalpo kā</a:t>
            </a:r>
            <a:r>
              <a:rPr lang="en-US" sz="1600" dirty="0" smtClean="0"/>
              <a:t> </a:t>
            </a:r>
            <a:r>
              <a:rPr lang="lv-LV" sz="1600" dirty="0" smtClean="0"/>
              <a:t>aizsarglīdzeklis </a:t>
            </a:r>
            <a:r>
              <a:rPr lang="en-US" sz="1600" dirty="0" err="1" smtClean="0"/>
              <a:t>pret</a:t>
            </a:r>
            <a:r>
              <a:rPr lang="lv-LV" sz="1600" dirty="0" smtClean="0"/>
              <a:t> </a:t>
            </a:r>
            <a:r>
              <a:rPr lang="en-US" sz="1600" dirty="0" err="1" smtClean="0"/>
              <a:t>korozij</a:t>
            </a:r>
            <a:r>
              <a:rPr lang="lv-LV" sz="1600" dirty="0" smtClean="0"/>
              <a:t>u</a:t>
            </a:r>
            <a:r>
              <a:rPr lang="en-US" sz="1600" dirty="0" smtClean="0"/>
              <a:t> </a:t>
            </a:r>
            <a:r>
              <a:rPr lang="en-US" sz="1600" dirty="0" err="1"/>
              <a:t>tērauda</a:t>
            </a:r>
            <a:r>
              <a:rPr lang="en-US" sz="1600" dirty="0"/>
              <a:t> </a:t>
            </a:r>
            <a:r>
              <a:rPr lang="en-US" sz="1600" dirty="0" err="1"/>
              <a:t>pamatnēm</a:t>
            </a:r>
            <a:r>
              <a:rPr lang="en-US" sz="1600" dirty="0"/>
              <a:t>, </a:t>
            </a:r>
            <a:r>
              <a:rPr lang="en-US" sz="1600" dirty="0" err="1"/>
              <a:t>ir</a:t>
            </a:r>
            <a:r>
              <a:rPr lang="en-US" sz="1600" dirty="0"/>
              <a:t> </a:t>
            </a:r>
            <a:r>
              <a:rPr lang="en-US" sz="1600" dirty="0" err="1"/>
              <a:t>šādas</a:t>
            </a:r>
            <a:r>
              <a:rPr lang="en-US" sz="1600" dirty="0"/>
              <a:t> </a:t>
            </a:r>
            <a:r>
              <a:rPr lang="en-US" sz="1600" dirty="0" err="1"/>
              <a:t>īpašības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6B8BA-5CE6-4196-B600-0E4A4D0B39F3}"/>
              </a:ext>
            </a:extLst>
          </p:cNvPr>
          <p:cNvSpPr txBox="1"/>
          <p:nvPr/>
        </p:nvSpPr>
        <p:spPr>
          <a:xfrm>
            <a:off x="8162925" y="2381250"/>
            <a:ext cx="3543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Korozijas kategorijas</a:t>
            </a:r>
            <a:r>
              <a:rPr lang="en-US" sz="1600" dirty="0" smtClean="0"/>
              <a:t>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C1 </a:t>
            </a:r>
            <a:r>
              <a:rPr lang="lv-LV" sz="1600" dirty="0" smtClean="0"/>
              <a:t>ļoti zema</a:t>
            </a:r>
            <a:r>
              <a:rPr lang="en-US" sz="1600" dirty="0" smtClean="0"/>
              <a:t> (</a:t>
            </a:r>
            <a:r>
              <a:rPr lang="lv-LV" sz="1600" dirty="0" smtClean="0"/>
              <a:t>mājokļa iekštelpas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C2 </a:t>
            </a:r>
            <a:r>
              <a:rPr lang="lv-LV" sz="1600" dirty="0" smtClean="0"/>
              <a:t>zema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C3 </a:t>
            </a:r>
            <a:r>
              <a:rPr lang="lv-LV" sz="1600" dirty="0" smtClean="0"/>
              <a:t>vidēja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C4 </a:t>
            </a:r>
            <a:r>
              <a:rPr lang="lv-LV" sz="1600" dirty="0" smtClean="0"/>
              <a:t>augsta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C5 </a:t>
            </a:r>
            <a:r>
              <a:rPr lang="lv-LV" sz="1600" dirty="0" smtClean="0"/>
              <a:t>ļoti augsta </a:t>
            </a:r>
            <a:r>
              <a:rPr lang="en-US" sz="1600" dirty="0" smtClean="0"/>
              <a:t>(</a:t>
            </a:r>
            <a:r>
              <a:rPr lang="lv-LV" sz="1600" dirty="0" smtClean="0"/>
              <a:t>jūras un rūpnieciskā vide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564EB-AA65-4774-A9A5-97640CB15C80}"/>
              </a:ext>
            </a:extLst>
          </p:cNvPr>
          <p:cNvSpPr txBox="1"/>
          <p:nvPr/>
        </p:nvSpPr>
        <p:spPr>
          <a:xfrm>
            <a:off x="647702" y="5543550"/>
            <a:ext cx="7293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Bullet Liner BL1 </a:t>
            </a:r>
            <a:r>
              <a:rPr lang="lv-LV" sz="1600" dirty="0" smtClean="0"/>
              <a:t>izstrādājums tika marķēts šādi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en-US" sz="1600" b="1" dirty="0"/>
              <a:t>C5 </a:t>
            </a:r>
            <a:r>
              <a:rPr lang="en-US" sz="1600" b="1" dirty="0" smtClean="0"/>
              <a:t>M</a:t>
            </a:r>
            <a:r>
              <a:rPr lang="lv-LV" sz="1600" b="1" dirty="0" smtClean="0"/>
              <a:t> </a:t>
            </a:r>
            <a:r>
              <a:rPr lang="lv-LV" dirty="0"/>
              <a:t>—</a:t>
            </a:r>
            <a:r>
              <a:rPr lang="en-US" sz="1600" b="1" dirty="0" smtClean="0"/>
              <a:t> </a:t>
            </a:r>
            <a:r>
              <a:rPr lang="lv-LV" sz="1600" b="1" dirty="0" smtClean="0"/>
              <a:t>var kalpot</a:t>
            </a:r>
            <a:r>
              <a:rPr lang="en-US" sz="1600" b="1" dirty="0" smtClean="0"/>
              <a:t> C5 </a:t>
            </a:r>
            <a:r>
              <a:rPr lang="lv-LV" sz="1600" b="1" dirty="0" smtClean="0"/>
              <a:t>vidē</a:t>
            </a:r>
            <a:r>
              <a:rPr lang="en-US" sz="1600" b="1" dirty="0" smtClean="0"/>
              <a:t> (</a:t>
            </a:r>
            <a:r>
              <a:rPr lang="lv-LV" sz="1600" b="1" dirty="0" smtClean="0"/>
              <a:t>kategorija</a:t>
            </a:r>
            <a:r>
              <a:rPr lang="en-US" sz="1600" b="1" dirty="0" smtClean="0"/>
              <a:t>) 7</a:t>
            </a:r>
            <a:r>
              <a:rPr lang="lv-LV" dirty="0"/>
              <a:t>–</a:t>
            </a:r>
            <a:r>
              <a:rPr lang="en-US" sz="1600" b="1" dirty="0" smtClean="0"/>
              <a:t>15 </a:t>
            </a:r>
            <a:r>
              <a:rPr lang="lv-LV" sz="1600" b="1" dirty="0" smtClean="0"/>
              <a:t>gadus</a:t>
            </a:r>
            <a:endParaRPr lang="en-US" sz="1600" b="1" dirty="0"/>
          </a:p>
          <a:p>
            <a:r>
              <a:rPr lang="en-US" sz="1600" b="1" dirty="0"/>
              <a:t>C4 </a:t>
            </a:r>
            <a:r>
              <a:rPr lang="en-US" sz="1600" b="1" dirty="0" smtClean="0"/>
              <a:t>H</a:t>
            </a:r>
            <a:r>
              <a:rPr lang="lv-LV" sz="1600" b="1" dirty="0" smtClean="0"/>
              <a:t> </a:t>
            </a:r>
            <a:r>
              <a:rPr lang="lv-LV" sz="1600" dirty="0" smtClean="0"/>
              <a:t>—</a:t>
            </a:r>
            <a:r>
              <a:rPr lang="en-US" sz="1600" b="1" dirty="0" smtClean="0"/>
              <a:t> </a:t>
            </a:r>
            <a:r>
              <a:rPr lang="lv-LV" sz="1600" b="1" dirty="0" smtClean="0"/>
              <a:t>var kalpot </a:t>
            </a:r>
            <a:r>
              <a:rPr lang="en-US" sz="1600" b="1" dirty="0" smtClean="0"/>
              <a:t>C4 </a:t>
            </a:r>
            <a:r>
              <a:rPr lang="lv-LV" sz="1600" b="1" dirty="0" smtClean="0"/>
              <a:t>vidē</a:t>
            </a:r>
            <a:r>
              <a:rPr lang="en-US" sz="1600" b="1" dirty="0" smtClean="0"/>
              <a:t> (</a:t>
            </a:r>
            <a:r>
              <a:rPr lang="lv-LV" sz="1600" b="1" dirty="0" smtClean="0"/>
              <a:t>kategorija</a:t>
            </a:r>
            <a:r>
              <a:rPr lang="en-US" sz="1600" b="1" dirty="0" smtClean="0"/>
              <a:t>) 15</a:t>
            </a:r>
            <a:r>
              <a:rPr lang="lv-LV" sz="1600" dirty="0" smtClean="0"/>
              <a:t>–</a:t>
            </a:r>
            <a:r>
              <a:rPr lang="en-US" sz="1600" b="1" dirty="0" smtClean="0"/>
              <a:t>25 </a:t>
            </a:r>
            <a:r>
              <a:rPr lang="lv-LV" sz="1600" b="1" dirty="0" smtClean="0"/>
              <a:t>gadus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900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30B-01F0-704F-819D-A0E133AA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BL61</a:t>
            </a:r>
          </a:p>
        </p:txBody>
      </p:sp>
    </p:spTree>
    <p:extLst>
      <p:ext uri="{BB962C8B-B14F-4D97-AF65-F5344CB8AC3E}">
        <p14:creationId xmlns:p14="http://schemas.microsoft.com/office/powerpoint/2010/main" val="145136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B66D-113D-43B9-8864-09155B81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Liner BL61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60A3D9-6F86-4589-A44D-88F53F1FD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00923"/>
              </p:ext>
            </p:extLst>
          </p:nvPr>
        </p:nvGraphicFramePr>
        <p:xfrm>
          <a:off x="493294" y="2571750"/>
          <a:ext cx="5717005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287">
                  <a:extLst>
                    <a:ext uri="{9D8B030D-6E8A-4147-A177-3AD203B41FA5}">
                      <a16:colId xmlns:a16="http://schemas.microsoft.com/office/drawing/2014/main" val="1770611200"/>
                    </a:ext>
                  </a:extLst>
                </a:gridCol>
                <a:gridCol w="1437481">
                  <a:extLst>
                    <a:ext uri="{9D8B030D-6E8A-4147-A177-3AD203B41FA5}">
                      <a16:colId xmlns:a16="http://schemas.microsoft.com/office/drawing/2014/main" val="111408631"/>
                    </a:ext>
                  </a:extLst>
                </a:gridCol>
                <a:gridCol w="124578">
                  <a:extLst>
                    <a:ext uri="{9D8B030D-6E8A-4147-A177-3AD203B41FA5}">
                      <a16:colId xmlns:a16="http://schemas.microsoft.com/office/drawing/2014/main" val="3204346757"/>
                    </a:ext>
                  </a:extLst>
                </a:gridCol>
                <a:gridCol w="1489659">
                  <a:extLst>
                    <a:ext uri="{9D8B030D-6E8A-4147-A177-3AD203B41FA5}">
                      <a16:colId xmlns:a16="http://schemas.microsoft.com/office/drawing/2014/main" val="70316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ISO</a:t>
                      </a:r>
                      <a:r>
                        <a:rPr lang="lv-LV" sz="1200" dirty="0" smtClean="0"/>
                        <a:t> komponents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POLY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7952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lv-LV" sz="1200" b="1" dirty="0" smtClean="0"/>
                        <a:t>Tipiskās īpašības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/>
                        <a:t>Brookfield</a:t>
                      </a:r>
                      <a:r>
                        <a:rPr lang="en-US" sz="1200" dirty="0"/>
                        <a:t> </a:t>
                      </a:r>
                      <a:r>
                        <a:rPr lang="lv-LV" sz="1200" dirty="0" smtClean="0"/>
                        <a:t>visk.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@78º F, 20 RPM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800–1400 </a:t>
                      </a:r>
                      <a:r>
                        <a:rPr lang="en-US" sz="1200" dirty="0"/>
                        <a:t>cps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800–1100 </a:t>
                      </a:r>
                      <a:r>
                        <a:rPr lang="en-US" sz="1200" dirty="0"/>
                        <a:t>cps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Blīvums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lv-LV" sz="1200" dirty="0" smtClean="0"/>
                        <a:t>,</a:t>
                      </a:r>
                      <a:r>
                        <a:rPr lang="en-US" sz="1200" dirty="0" smtClean="0"/>
                        <a:t>02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Krāsa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Skaidri dzeltena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Melna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3518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lv-LV" sz="1200" b="1" dirty="0" smtClean="0"/>
                        <a:t>Standarta apstrādes dati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8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r>
                        <a:rPr lang="lv-LV" sz="1200" dirty="0" smtClean="0"/>
                        <a:t>aisījuma</a:t>
                      </a:r>
                      <a:r>
                        <a:rPr lang="lv-LV" sz="1200" baseline="0" dirty="0" smtClean="0"/>
                        <a:t> attiecība</a:t>
                      </a:r>
                      <a:r>
                        <a:rPr lang="en-US" sz="1200" dirty="0" smtClean="0"/>
                        <a:t> (</a:t>
                      </a:r>
                      <a:r>
                        <a:rPr lang="lv-LV" sz="1200" dirty="0" smtClean="0"/>
                        <a:t>daļas</a:t>
                      </a:r>
                      <a:r>
                        <a:rPr lang="lv-LV" sz="1200" baseline="0" dirty="0" smtClean="0"/>
                        <a:t> pēc tilpuma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0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Stiegru sarecēšanas laiks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3</a:t>
                      </a:r>
                      <a:r>
                        <a:rPr lang="en-US" sz="1200" dirty="0" smtClean="0"/>
                        <a:t>–5 </a:t>
                      </a:r>
                      <a:r>
                        <a:rPr lang="lv-LV" sz="1200" dirty="0" smtClean="0"/>
                        <a:t>sekundes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3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Sauss pieskaroties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Pēc </a:t>
                      </a:r>
                      <a:r>
                        <a:rPr lang="en-US" sz="1200" dirty="0" smtClean="0"/>
                        <a:t>5–8 </a:t>
                      </a:r>
                      <a:r>
                        <a:rPr lang="lv-LV" sz="1200" dirty="0" smtClean="0"/>
                        <a:t>sekundēm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6831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0CD7A5-9F94-4886-BF6F-8EAE0ACDB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443960"/>
              </p:ext>
            </p:extLst>
          </p:nvPr>
        </p:nvGraphicFramePr>
        <p:xfrm>
          <a:off x="6286501" y="2571750"/>
          <a:ext cx="5762624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155">
                  <a:extLst>
                    <a:ext uri="{9D8B030D-6E8A-4147-A177-3AD203B41FA5}">
                      <a16:colId xmlns:a16="http://schemas.microsoft.com/office/drawing/2014/main" val="1770611200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1324648507"/>
                    </a:ext>
                  </a:extLst>
                </a:gridCol>
                <a:gridCol w="1693013">
                  <a:extLst>
                    <a:ext uri="{9D8B030D-6E8A-4147-A177-3AD203B41FA5}">
                      <a16:colId xmlns:a16="http://schemas.microsoft.com/office/drawing/2014/main" val="703160970"/>
                    </a:ext>
                  </a:extLst>
                </a:gridCol>
              </a:tblGrid>
              <a:tr h="3936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POLY </a:t>
                      </a:r>
                      <a:r>
                        <a:rPr lang="lv-LV" sz="1200" dirty="0" smtClean="0"/>
                        <a:t>komponents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79526"/>
                  </a:ext>
                </a:extLst>
              </a:tr>
              <a:tr h="393616">
                <a:tc gridSpan="3">
                  <a:txBody>
                    <a:bodyPr/>
                    <a:lstStyle/>
                    <a:p>
                      <a:r>
                        <a:rPr lang="lv-LV" sz="1200" b="1" dirty="0" smtClean="0"/>
                        <a:t>Tipiskās sacietēšanas īpašības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5"/>
                  </a:ext>
                </a:extLst>
              </a:tr>
              <a:tr h="393616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Krāsa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Melna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7764"/>
                  </a:ext>
                </a:extLst>
              </a:tr>
              <a:tr h="393616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Durometrs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D2240)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95–100 </a:t>
                      </a:r>
                      <a:r>
                        <a:rPr lang="en-US" sz="1200" dirty="0"/>
                        <a:t>Shore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6826"/>
                  </a:ext>
                </a:extLst>
              </a:tr>
              <a:tr h="393616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Stiepes</a:t>
                      </a:r>
                      <a:r>
                        <a:rPr lang="lv-LV" sz="1200" baseline="0" dirty="0" smtClean="0"/>
                        <a:t> izturība </a:t>
                      </a:r>
                      <a:r>
                        <a:rPr lang="en-US" sz="1200" dirty="0" smtClean="0"/>
                        <a:t>(ASTM </a:t>
                      </a:r>
                      <a:r>
                        <a:rPr lang="en-US" sz="1200" dirty="0"/>
                        <a:t>D412)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1600</a:t>
                      </a:r>
                      <a:r>
                        <a:rPr lang="lv-LV" sz="1200" baseline="0" dirty="0" smtClean="0"/>
                        <a:t> </a:t>
                      </a:r>
                      <a:r>
                        <a:rPr lang="en-US" sz="1200" dirty="0" smtClean="0"/>
                        <a:t>psi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35181"/>
                  </a:ext>
                </a:extLst>
              </a:tr>
              <a:tr h="48528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Stiepes</a:t>
                      </a:r>
                      <a:r>
                        <a:rPr lang="lv-LV" sz="1200" baseline="0" dirty="0" smtClean="0"/>
                        <a:t> deformācija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D5034)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180%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79373"/>
                  </a:ext>
                </a:extLst>
              </a:tr>
              <a:tr h="485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 </a:t>
                      </a:r>
                      <a:r>
                        <a:rPr lang="lv-LV" sz="1200" dirty="0" smtClean="0"/>
                        <a:t>šablona</a:t>
                      </a:r>
                      <a:r>
                        <a:rPr lang="lv-LV" sz="1200" baseline="0" dirty="0" smtClean="0"/>
                        <a:t> izturība pret pārrāvumiem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D624)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300 </a:t>
                      </a:r>
                      <a:r>
                        <a:rPr lang="en-US" sz="1200" dirty="0" err="1"/>
                        <a:t>pli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25213"/>
                  </a:ext>
                </a:extLst>
              </a:tr>
              <a:tr h="48528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Mērķermeņa</a:t>
                      </a:r>
                      <a:r>
                        <a:rPr lang="lv-LV" sz="1200" baseline="0" dirty="0" smtClean="0"/>
                        <a:t> adhēzija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(ASTM D4541)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</a:t>
                      </a:r>
                      <a:r>
                        <a:rPr lang="lv-LV" sz="1200" dirty="0" smtClean="0"/>
                        <a:t> </a:t>
                      </a:r>
                      <a:r>
                        <a:rPr lang="en-US" sz="1200" dirty="0" smtClean="0"/>
                        <a:t>1500 </a:t>
                      </a:r>
                      <a:r>
                        <a:rPr lang="en-US" sz="1200" dirty="0"/>
                        <a:t>psi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94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9A0FD1-6704-49F4-8468-6D59EFFA9F18}"/>
              </a:ext>
            </a:extLst>
          </p:cNvPr>
          <p:cNvSpPr txBox="1"/>
          <p:nvPr/>
        </p:nvSpPr>
        <p:spPr>
          <a:xfrm>
            <a:off x="628651" y="1360893"/>
            <a:ext cx="1131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Bullet Liner BL 61 ir divkomponentu hibrīda </a:t>
            </a:r>
            <a:r>
              <a:rPr lang="lv-LV" dirty="0" smtClean="0"/>
              <a:t>poliuretāna elastomēru </a:t>
            </a:r>
            <a:r>
              <a:rPr lang="lv-LV" dirty="0"/>
              <a:t>izsmidzināšanas sistēma, kas ir mazāk jutīga pret augstu </a:t>
            </a:r>
            <a:r>
              <a:rPr lang="lv-LV" dirty="0" smtClean="0"/>
              <a:t>mitruma līmeni </a:t>
            </a:r>
            <a:r>
              <a:rPr lang="lv-LV" dirty="0"/>
              <a:t>un </a:t>
            </a:r>
            <a:r>
              <a:rPr lang="lv-LV" dirty="0" smtClean="0"/>
              <a:t>gaisa </a:t>
            </a:r>
            <a:r>
              <a:rPr lang="lv-LV" dirty="0"/>
              <a:t>vai </a:t>
            </a:r>
            <a:r>
              <a:rPr lang="lv-LV" dirty="0" smtClean="0"/>
              <a:t>pamatnes mitrumu. </a:t>
            </a:r>
            <a:r>
              <a:rPr lang="lv-LV" dirty="0"/>
              <a:t>Šis </a:t>
            </a:r>
            <a:r>
              <a:rPr lang="lv-LV" dirty="0" smtClean="0"/>
              <a:t>izstrādājums </a:t>
            </a:r>
            <a:r>
              <a:rPr lang="lv-LV" dirty="0"/>
              <a:t>nodrošina elastīgu, bet ārkārtīgi izturīgu monolītu membrānu ar lielisku </a:t>
            </a:r>
            <a:r>
              <a:rPr lang="lv-LV" dirty="0" smtClean="0"/>
              <a:t>ūdensizturību </a:t>
            </a:r>
            <a:r>
              <a:rPr lang="lv-LV" dirty="0"/>
              <a:t>un ķīmisko izturību, un to var izsmidzināt pat </a:t>
            </a:r>
            <a:r>
              <a:rPr lang="lv-LV" dirty="0" smtClean="0"/>
              <a:t>aukstos klimatiskos apstākļos.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llet Liner Internatio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41E21"/>
      </a:accent1>
      <a:accent2>
        <a:srgbClr val="ED2024"/>
      </a:accent2>
      <a:accent3>
        <a:srgbClr val="BBBDC0"/>
      </a:accent3>
      <a:accent4>
        <a:srgbClr val="929598"/>
      </a:accent4>
      <a:accent5>
        <a:srgbClr val="6D6F71"/>
      </a:accent5>
      <a:accent6>
        <a:srgbClr val="5F111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1852</Words>
  <Application>Microsoft Office PowerPoint</Application>
  <PresentationFormat>Widescreen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Wingdings</vt:lpstr>
      <vt:lpstr>Office Theme</vt:lpstr>
      <vt:lpstr>Testi un sertifikācija</vt:lpstr>
      <vt:lpstr>Bullet Liner BL1</vt:lpstr>
      <vt:lpstr>Bullet Liner BL1</vt:lpstr>
      <vt:lpstr>Bullet Liner BL1</vt:lpstr>
      <vt:lpstr>Bullet Liner BL1</vt:lpstr>
      <vt:lpstr>Bullet Liner BL1</vt:lpstr>
      <vt:lpstr>Bullet Liner BL1</vt:lpstr>
      <vt:lpstr>Bullet Liner BL61</vt:lpstr>
      <vt:lpstr>Bullet Liner BL61</vt:lpstr>
      <vt:lpstr>Bullet Liner BL61</vt:lpstr>
      <vt:lpstr>Elite Shield 61</vt:lpstr>
      <vt:lpstr>Elite Shield 61</vt:lpstr>
      <vt:lpstr>Elite Shield 61</vt:lpstr>
      <vt:lpstr>Elite Shield 61 – (izstrādes procesā)</vt:lpstr>
      <vt:lpstr>Jautājumi?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Sipe, Jessica</dc:creator>
  <cp:lastModifiedBy>SDL</cp:lastModifiedBy>
  <cp:revision>87</cp:revision>
  <dcterms:created xsi:type="dcterms:W3CDTF">2020-05-05T17:24:10Z</dcterms:created>
  <dcterms:modified xsi:type="dcterms:W3CDTF">2020-12-07T17:31:14Z</dcterms:modified>
</cp:coreProperties>
</file>